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0"/>
  </p:notesMasterIdLst>
  <p:sldIdLst>
    <p:sldId id="436" r:id="rId2"/>
    <p:sldId id="490" r:id="rId3"/>
    <p:sldId id="382" r:id="rId4"/>
    <p:sldId id="282" r:id="rId5"/>
    <p:sldId id="470" r:id="rId6"/>
    <p:sldId id="380" r:id="rId7"/>
    <p:sldId id="426" r:id="rId8"/>
    <p:sldId id="486" r:id="rId9"/>
    <p:sldId id="428" r:id="rId10"/>
    <p:sldId id="429" r:id="rId11"/>
    <p:sldId id="465" r:id="rId12"/>
    <p:sldId id="445" r:id="rId13"/>
    <p:sldId id="487" r:id="rId14"/>
    <p:sldId id="484" r:id="rId15"/>
    <p:sldId id="287" r:id="rId16"/>
    <p:sldId id="337" r:id="rId17"/>
    <p:sldId id="305" r:id="rId18"/>
    <p:sldId id="396" r:id="rId19"/>
    <p:sldId id="433" r:id="rId20"/>
    <p:sldId id="385" r:id="rId21"/>
    <p:sldId id="468" r:id="rId22"/>
    <p:sldId id="479" r:id="rId23"/>
    <p:sldId id="480" r:id="rId24"/>
    <p:sldId id="444" r:id="rId25"/>
    <p:sldId id="446" r:id="rId26"/>
    <p:sldId id="432" r:id="rId27"/>
    <p:sldId id="495" r:id="rId28"/>
    <p:sldId id="430" r:id="rId29"/>
    <p:sldId id="493" r:id="rId30"/>
    <p:sldId id="498" r:id="rId31"/>
    <p:sldId id="500" r:id="rId32"/>
    <p:sldId id="485" r:id="rId33"/>
    <p:sldId id="442" r:id="rId34"/>
    <p:sldId id="443" r:id="rId35"/>
    <p:sldId id="434" r:id="rId36"/>
    <p:sldId id="447" r:id="rId37"/>
    <p:sldId id="475" r:id="rId38"/>
    <p:sldId id="440" r:id="rId39"/>
    <p:sldId id="437" r:id="rId40"/>
    <p:sldId id="489" r:id="rId41"/>
    <p:sldId id="488" r:id="rId42"/>
    <p:sldId id="501" r:id="rId43"/>
    <p:sldId id="502" r:id="rId44"/>
    <p:sldId id="453" r:id="rId45"/>
    <p:sldId id="454" r:id="rId46"/>
    <p:sldId id="455" r:id="rId47"/>
    <p:sldId id="456" r:id="rId48"/>
    <p:sldId id="457" r:id="rId49"/>
    <p:sldId id="458" r:id="rId50"/>
    <p:sldId id="463" r:id="rId51"/>
    <p:sldId id="464" r:id="rId52"/>
    <p:sldId id="459" r:id="rId53"/>
    <p:sldId id="460" r:id="rId54"/>
    <p:sldId id="461" r:id="rId55"/>
    <p:sldId id="499" r:id="rId56"/>
    <p:sldId id="462" r:id="rId57"/>
    <p:sldId id="451" r:id="rId58"/>
    <p:sldId id="435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C6600"/>
    <a:srgbClr val="F2DDDC"/>
    <a:srgbClr val="E6B9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2" autoAdjust="0"/>
    <p:restoredTop sz="94660"/>
  </p:normalViewPr>
  <p:slideViewPr>
    <p:cSldViewPr>
      <p:cViewPr varScale="1">
        <p:scale>
          <a:sx n="86" d="100"/>
          <a:sy n="86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erver\public\PROGRAMS%20&amp;%20PROJECTS\Schools\2016%20Briefing\Data\All%20Data%20and%20Charts%20Combined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kelsberg\AppData\Local\Microsoft\Windows\Temporary%20Internet%20Files\Content.Outlook\DCAPYIQT\special%20ed%20category%20totals%20(SD%20vs%20charter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GRAMS%20&amp;%20PROJECTS\Schools\2016%20Briefing\Data\All%20Data%20and%20Charts%20Combined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\public\PROGRAMS%20&amp;%20PROJECTS\Schools\2016%20Briefing\Data\All%20Data%20and%20Charts%20Combined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RVER\Public\PROGRAMS%20&amp;%20PROJECTS\Schools\2016%20Briefing\2012%20DOE%20Inequit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GRAMS%20&amp;%20PROJECTS\Schools\2016%20Briefing\Data\Lower%20Merion%20v%20Phill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GRAMS%20&amp;%20PROJECTS\Schools\2016%20Briefing\Data\All%20Data%20and%20Charts%20Combined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GRAMS%20&amp;%20PROJECTS\Schools\2016%20Briefing\All%20Data%20and%20Charts%20Combined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GRAMS%20&amp;%20PROJECTS\Schools\2016%20Briefing\Data\All%20Data%20and%20Charts%20Combined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ublic\PROGRAMS%20&amp;%20PROJECTS\Schools\2016%20Briefing\Data\All%20Data%20and%20Charts%20Combin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explosion val="1"/>
          <c:dPt>
            <c:idx val="2"/>
            <c:explosion val="36"/>
          </c:dPt>
          <c:dLbls>
            <c:dLbl>
              <c:idx val="0"/>
              <c:layout>
                <c:manualLayout>
                  <c:x val="9.6772023215407926E-2"/>
                  <c:y val="6.638574475065617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Sheet8!$B$8:$E$8</c:f>
              <c:strCache>
                <c:ptCount val="4"/>
                <c:pt idx="0">
                  <c:v>Fair Formula Funding</c:v>
                </c:pt>
                <c:pt idx="1">
                  <c:v>SB 76, Heavily Favoring Wealthy</c:v>
                </c:pt>
                <c:pt idx="2">
                  <c:v>Minimum Missing Funds</c:v>
                </c:pt>
                <c:pt idx="3">
                  <c:v>Old Basic Ed Funding</c:v>
                </c:pt>
              </c:strCache>
            </c:strRef>
          </c:cat>
          <c:val>
            <c:numRef>
              <c:f>Sheet8!$B$9:$E$9</c:f>
              <c:numCache>
                <c:formatCode>"$"#,##0</c:formatCode>
                <c:ptCount val="4"/>
                <c:pt idx="0">
                  <c:v>352000000</c:v>
                </c:pt>
                <c:pt idx="1">
                  <c:v>12900000000</c:v>
                </c:pt>
                <c:pt idx="2">
                  <c:v>3000000000</c:v>
                </c:pt>
                <c:pt idx="3">
                  <c:v>5500000000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3.8308591707726672E-2"/>
          <c:y val="0.86992777065658011"/>
          <c:w val="0.90996900035383133"/>
          <c:h val="0.11456835337443284"/>
        </c:manualLayout>
      </c:layout>
      <c:txPr>
        <a:bodyPr/>
        <a:lstStyle/>
        <a:p>
          <a:pPr rtl="0">
            <a:defRPr sz="1400"/>
          </a:pPr>
          <a:endParaRPr lang="en-US"/>
        </a:p>
      </c:txPr>
    </c:legend>
    <c:plotVisOnly val="1"/>
    <c:dispBlanksAs val="zero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Philly!$A$22</c:f>
              <c:strCache>
                <c:ptCount val="1"/>
                <c:pt idx="0">
                  <c:v>School District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Philly!$B$21:$M$21</c:f>
              <c:strCache>
                <c:ptCount val="12"/>
                <c:pt idx="0">
                  <c:v>% of all Phila. public school students</c:v>
                </c:pt>
                <c:pt idx="1">
                  <c:v>% of all Phila. students with disabilites</c:v>
                </c:pt>
                <c:pt idx="2">
                  <c:v>Intellectual Disability (MR) </c:v>
                </c:pt>
                <c:pt idx="3">
                  <c:v>Hearing Impairment Including Deafnesss</c:v>
                </c:pt>
                <c:pt idx="4">
                  <c:v>Speech or Language Impairment</c:v>
                </c:pt>
                <c:pt idx="5">
                  <c:v>Visual Impairment Including Blindness</c:v>
                </c:pt>
                <c:pt idx="6">
                  <c:v>Emotional Disturbance </c:v>
                </c:pt>
                <c:pt idx="7">
                  <c:v>Orthopedic Impairment </c:v>
                </c:pt>
                <c:pt idx="8">
                  <c:v>Other Health Impairment </c:v>
                </c:pt>
                <c:pt idx="9">
                  <c:v>Specific Learning Disability</c:v>
                </c:pt>
                <c:pt idx="10">
                  <c:v>Multiple Disabilities </c:v>
                </c:pt>
                <c:pt idx="11">
                  <c:v>Autism </c:v>
                </c:pt>
              </c:strCache>
            </c:strRef>
          </c:cat>
          <c:val>
            <c:numRef>
              <c:f>Philly!$B$22:$M$22</c:f>
              <c:numCache>
                <c:formatCode>General</c:formatCode>
                <c:ptCount val="12"/>
                <c:pt idx="0">
                  <c:v>67.600463289354423</c:v>
                </c:pt>
                <c:pt idx="1">
                  <c:v>66.28</c:v>
                </c:pt>
                <c:pt idx="2">
                  <c:v>84.490000000000023</c:v>
                </c:pt>
                <c:pt idx="3">
                  <c:v>86.8</c:v>
                </c:pt>
                <c:pt idx="4">
                  <c:v>49.43</c:v>
                </c:pt>
                <c:pt idx="5">
                  <c:v>92.25</c:v>
                </c:pt>
                <c:pt idx="6">
                  <c:v>72.319999999999993</c:v>
                </c:pt>
                <c:pt idx="7">
                  <c:v>91.669999999999987</c:v>
                </c:pt>
                <c:pt idx="8">
                  <c:v>63.5</c:v>
                </c:pt>
                <c:pt idx="9">
                  <c:v>63.37</c:v>
                </c:pt>
                <c:pt idx="10">
                  <c:v>79.8</c:v>
                </c:pt>
                <c:pt idx="11">
                  <c:v>79.27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3A-49B1-B6E3-F83E0EB2FF7A}"/>
            </c:ext>
          </c:extLst>
        </c:ser>
        <c:ser>
          <c:idx val="1"/>
          <c:order val="1"/>
          <c:tx>
            <c:strRef>
              <c:f>Philly!$A$23</c:f>
              <c:strCache>
                <c:ptCount val="1"/>
                <c:pt idx="0">
                  <c:v>Charters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Philly!$B$21:$M$21</c:f>
              <c:strCache>
                <c:ptCount val="12"/>
                <c:pt idx="0">
                  <c:v>% of all Phila. public school students</c:v>
                </c:pt>
                <c:pt idx="1">
                  <c:v>% of all Phila. students with disabilites</c:v>
                </c:pt>
                <c:pt idx="2">
                  <c:v>Intellectual Disability (MR) </c:v>
                </c:pt>
                <c:pt idx="3">
                  <c:v>Hearing Impairment Including Deafnesss</c:v>
                </c:pt>
                <c:pt idx="4">
                  <c:v>Speech or Language Impairment</c:v>
                </c:pt>
                <c:pt idx="5">
                  <c:v>Visual Impairment Including Blindness</c:v>
                </c:pt>
                <c:pt idx="6">
                  <c:v>Emotional Disturbance </c:v>
                </c:pt>
                <c:pt idx="7">
                  <c:v>Orthopedic Impairment </c:v>
                </c:pt>
                <c:pt idx="8">
                  <c:v>Other Health Impairment </c:v>
                </c:pt>
                <c:pt idx="9">
                  <c:v>Specific Learning Disability</c:v>
                </c:pt>
                <c:pt idx="10">
                  <c:v>Multiple Disabilities </c:v>
                </c:pt>
                <c:pt idx="11">
                  <c:v>Autism </c:v>
                </c:pt>
              </c:strCache>
            </c:strRef>
          </c:cat>
          <c:val>
            <c:numRef>
              <c:f>Philly!$B$23:$M$23</c:f>
              <c:numCache>
                <c:formatCode>General</c:formatCode>
                <c:ptCount val="12"/>
                <c:pt idx="0">
                  <c:v>32.399536710645584</c:v>
                </c:pt>
                <c:pt idx="1">
                  <c:v>33.720000000000013</c:v>
                </c:pt>
                <c:pt idx="2">
                  <c:v>15.51</c:v>
                </c:pt>
                <c:pt idx="3">
                  <c:v>13.2</c:v>
                </c:pt>
                <c:pt idx="4">
                  <c:v>50.57</c:v>
                </c:pt>
                <c:pt idx="5">
                  <c:v>7.75</c:v>
                </c:pt>
                <c:pt idx="6">
                  <c:v>27.68</c:v>
                </c:pt>
                <c:pt idx="7">
                  <c:v>8.33</c:v>
                </c:pt>
                <c:pt idx="8">
                  <c:v>36.5</c:v>
                </c:pt>
                <c:pt idx="9">
                  <c:v>38.630000000000003</c:v>
                </c:pt>
                <c:pt idx="10">
                  <c:v>20.2</c:v>
                </c:pt>
                <c:pt idx="11">
                  <c:v>20.73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3A-49B1-B6E3-F83E0EB2FF7A}"/>
            </c:ext>
          </c:extLst>
        </c:ser>
        <c:gapWidth val="219"/>
        <c:overlap val="-27"/>
        <c:axId val="137078272"/>
        <c:axId val="137106560"/>
      </c:barChart>
      <c:lineChart>
        <c:grouping val="standard"/>
        <c:ser>
          <c:idx val="2"/>
          <c:order val="2"/>
          <c:tx>
            <c:strRef>
              <c:f>Philly!$A$24</c:f>
              <c:strCache>
                <c:ptCount val="1"/>
                <c:pt idx="0">
                  <c:v>Equitable Share - School District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Philly!$B$21:$M$21</c:f>
              <c:strCache>
                <c:ptCount val="12"/>
                <c:pt idx="0">
                  <c:v>% of all Phila. public school students</c:v>
                </c:pt>
                <c:pt idx="1">
                  <c:v>% of all Phila. students with disabilites</c:v>
                </c:pt>
                <c:pt idx="2">
                  <c:v>Intellectual Disability (MR) </c:v>
                </c:pt>
                <c:pt idx="3">
                  <c:v>Hearing Impairment Including Deafnesss</c:v>
                </c:pt>
                <c:pt idx="4">
                  <c:v>Speech or Language Impairment</c:v>
                </c:pt>
                <c:pt idx="5">
                  <c:v>Visual Impairment Including Blindness</c:v>
                </c:pt>
                <c:pt idx="6">
                  <c:v>Emotional Disturbance </c:v>
                </c:pt>
                <c:pt idx="7">
                  <c:v>Orthopedic Impairment </c:v>
                </c:pt>
                <c:pt idx="8">
                  <c:v>Other Health Impairment </c:v>
                </c:pt>
                <c:pt idx="9">
                  <c:v>Specific Learning Disability</c:v>
                </c:pt>
                <c:pt idx="10">
                  <c:v>Multiple Disabilities </c:v>
                </c:pt>
                <c:pt idx="11">
                  <c:v>Autism </c:v>
                </c:pt>
              </c:strCache>
            </c:strRef>
          </c:cat>
          <c:val>
            <c:numRef>
              <c:f>Philly!$B$24:$M$24</c:f>
              <c:numCache>
                <c:formatCode>General</c:formatCode>
                <c:ptCount val="12"/>
                <c:pt idx="0">
                  <c:v>67.600463289354423</c:v>
                </c:pt>
                <c:pt idx="1">
                  <c:v>67.600463289354423</c:v>
                </c:pt>
                <c:pt idx="2">
                  <c:v>67.600463289354423</c:v>
                </c:pt>
                <c:pt idx="3">
                  <c:v>67.600463289354423</c:v>
                </c:pt>
                <c:pt idx="4">
                  <c:v>67.600463289354423</c:v>
                </c:pt>
                <c:pt idx="5">
                  <c:v>67.600463289354423</c:v>
                </c:pt>
                <c:pt idx="6">
                  <c:v>67.600463289354423</c:v>
                </c:pt>
                <c:pt idx="7">
                  <c:v>67.600463289354423</c:v>
                </c:pt>
                <c:pt idx="8">
                  <c:v>67.600463289354423</c:v>
                </c:pt>
                <c:pt idx="9">
                  <c:v>67.600463289354423</c:v>
                </c:pt>
                <c:pt idx="10">
                  <c:v>67.600463289354423</c:v>
                </c:pt>
                <c:pt idx="11">
                  <c:v>67.600463289354423</c:v>
                </c:pt>
              </c:numCache>
            </c:numRef>
          </c:val>
        </c:ser>
        <c:ser>
          <c:idx val="3"/>
          <c:order val="3"/>
          <c:tx>
            <c:strRef>
              <c:f>Philly!$A$25</c:f>
              <c:strCache>
                <c:ptCount val="1"/>
                <c:pt idx="0">
                  <c:v>Equitable Share - Charters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Philly!$B$21:$M$21</c:f>
              <c:strCache>
                <c:ptCount val="12"/>
                <c:pt idx="0">
                  <c:v>% of all Phila. public school students</c:v>
                </c:pt>
                <c:pt idx="1">
                  <c:v>% of all Phila. students with disabilites</c:v>
                </c:pt>
                <c:pt idx="2">
                  <c:v>Intellectual Disability (MR) </c:v>
                </c:pt>
                <c:pt idx="3">
                  <c:v>Hearing Impairment Including Deafnesss</c:v>
                </c:pt>
                <c:pt idx="4">
                  <c:v>Speech or Language Impairment</c:v>
                </c:pt>
                <c:pt idx="5">
                  <c:v>Visual Impairment Including Blindness</c:v>
                </c:pt>
                <c:pt idx="6">
                  <c:v>Emotional Disturbance </c:v>
                </c:pt>
                <c:pt idx="7">
                  <c:v>Orthopedic Impairment </c:v>
                </c:pt>
                <c:pt idx="8">
                  <c:v>Other Health Impairment </c:v>
                </c:pt>
                <c:pt idx="9">
                  <c:v>Specific Learning Disability</c:v>
                </c:pt>
                <c:pt idx="10">
                  <c:v>Multiple Disabilities </c:v>
                </c:pt>
                <c:pt idx="11">
                  <c:v>Autism </c:v>
                </c:pt>
              </c:strCache>
            </c:strRef>
          </c:cat>
          <c:val>
            <c:numRef>
              <c:f>Philly!$B$25:$M$25</c:f>
              <c:numCache>
                <c:formatCode>General</c:formatCode>
                <c:ptCount val="12"/>
                <c:pt idx="0">
                  <c:v>32.399536710645584</c:v>
                </c:pt>
                <c:pt idx="1">
                  <c:v>32.399536710645584</c:v>
                </c:pt>
                <c:pt idx="2">
                  <c:v>32.399536710645584</c:v>
                </c:pt>
                <c:pt idx="3">
                  <c:v>32.399536710645584</c:v>
                </c:pt>
                <c:pt idx="4">
                  <c:v>32.399536710645584</c:v>
                </c:pt>
                <c:pt idx="5">
                  <c:v>32.399536710645584</c:v>
                </c:pt>
                <c:pt idx="6">
                  <c:v>32.399536710645584</c:v>
                </c:pt>
                <c:pt idx="7">
                  <c:v>32.399536710645584</c:v>
                </c:pt>
                <c:pt idx="8">
                  <c:v>32.399536710645584</c:v>
                </c:pt>
                <c:pt idx="9">
                  <c:v>32.399536710645584</c:v>
                </c:pt>
                <c:pt idx="10">
                  <c:v>32.399536710645584</c:v>
                </c:pt>
                <c:pt idx="11">
                  <c:v>32.399536710645584</c:v>
                </c:pt>
              </c:numCache>
            </c:numRef>
          </c:val>
        </c:ser>
        <c:marker val="1"/>
        <c:axId val="137078272"/>
        <c:axId val="137106560"/>
      </c:lineChart>
      <c:catAx>
        <c:axId val="13707827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 Population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06560"/>
        <c:crosses val="autoZero"/>
        <c:auto val="1"/>
        <c:lblAlgn val="ctr"/>
        <c:lblOffset val="100"/>
      </c:catAx>
      <c:valAx>
        <c:axId val="137106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135221955951157"/>
                  <c:y val="0.1454279356384804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218994636540054"/>
                  <c:y val="-0.2007021948343421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'State Sources of Revenue'!$A$2:$D$2</c:f>
              <c:strCache>
                <c:ptCount val="4"/>
                <c:pt idx="0">
                  <c:v>State</c:v>
                </c:pt>
                <c:pt idx="1">
                  <c:v>Local</c:v>
                </c:pt>
                <c:pt idx="2">
                  <c:v>Federal</c:v>
                </c:pt>
                <c:pt idx="3">
                  <c:v>Other</c:v>
                </c:pt>
              </c:strCache>
            </c:strRef>
          </c:cat>
          <c:val>
            <c:numRef>
              <c:f>'State Sources of Revenue'!$A$3:$D$3</c:f>
              <c:numCache>
                <c:formatCode>0.0%</c:formatCode>
                <c:ptCount val="4"/>
                <c:pt idx="0">
                  <c:v>0.34040000000000092</c:v>
                </c:pt>
                <c:pt idx="1">
                  <c:v>0.59649999999999959</c:v>
                </c:pt>
                <c:pt idx="2">
                  <c:v>3.2000000000000153E-2</c:v>
                </c:pt>
                <c:pt idx="3">
                  <c:v>3.1100000000000082E-2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2501312335958243"/>
          <c:y val="0.27642017573890426"/>
          <c:w val="0.16629122446650729"/>
          <c:h val="0.38918863402944526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Percent </a:t>
            </a:r>
            <a:r>
              <a:rPr lang="en-US" sz="2400" dirty="0" smtClean="0"/>
              <a:t>of a State’s Contribution to</a:t>
            </a:r>
            <a:r>
              <a:rPr lang="en-US" sz="2400" baseline="0" dirty="0" smtClean="0"/>
              <a:t> Education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'States Contribution, from Cens.'!$N$13</c:f>
              <c:strCache>
                <c:ptCount val="1"/>
                <c:pt idx="0">
                  <c:v>Percent State Contribution</c:v>
                </c:pt>
              </c:strCache>
            </c:strRef>
          </c:tx>
          <c:cat>
            <c:strRef>
              <c:f>'States Contribution, from Cens.'!$M$14:$M$62</c:f>
              <c:strCache>
                <c:ptCount val="49"/>
                <c:pt idx="0">
                  <c:v>Vermont</c:v>
                </c:pt>
                <c:pt idx="1">
                  <c:v>Hawaii</c:v>
                </c:pt>
                <c:pt idx="2">
                  <c:v>Arkansas</c:v>
                </c:pt>
                <c:pt idx="3">
                  <c:v>New Mexico</c:v>
                </c:pt>
                <c:pt idx="4">
                  <c:v>Minnesota</c:v>
                </c:pt>
                <c:pt idx="5">
                  <c:v>Alaska</c:v>
                </c:pt>
                <c:pt idx="6">
                  <c:v>Idaho</c:v>
                </c:pt>
                <c:pt idx="7">
                  <c:v>Nevada</c:v>
                </c:pt>
                <c:pt idx="8">
                  <c:v>Indiana</c:v>
                </c:pt>
                <c:pt idx="9">
                  <c:v>Washington</c:v>
                </c:pt>
                <c:pt idx="10">
                  <c:v>Delaware</c:v>
                </c:pt>
                <c:pt idx="11">
                  <c:v>North Dakota</c:v>
                </c:pt>
                <c:pt idx="12">
                  <c:v>North Carolina</c:v>
                </c:pt>
                <c:pt idx="13">
                  <c:v>West Virginia</c:v>
                </c:pt>
                <c:pt idx="14">
                  <c:v>Michigan</c:v>
                </c:pt>
                <c:pt idx="15">
                  <c:v>Kansas</c:v>
                </c:pt>
                <c:pt idx="16">
                  <c:v>California</c:v>
                </c:pt>
                <c:pt idx="17">
                  <c:v>Kentucky</c:v>
                </c:pt>
                <c:pt idx="18">
                  <c:v>Alabama</c:v>
                </c:pt>
                <c:pt idx="19">
                  <c:v>Wyoming</c:v>
                </c:pt>
                <c:pt idx="20">
                  <c:v>Iowa</c:v>
                </c:pt>
                <c:pt idx="21">
                  <c:v>Wisconsin</c:v>
                </c:pt>
                <c:pt idx="22">
                  <c:v>Oregon</c:v>
                </c:pt>
                <c:pt idx="23">
                  <c:v>Mississippi</c:v>
                </c:pt>
                <c:pt idx="24">
                  <c:v>Oklahoma</c:v>
                </c:pt>
                <c:pt idx="25">
                  <c:v>Montana</c:v>
                </c:pt>
                <c:pt idx="26">
                  <c:v>Tennessee</c:v>
                </c:pt>
                <c:pt idx="27">
                  <c:v>South Carolina</c:v>
                </c:pt>
                <c:pt idx="28">
                  <c:v>Maryland</c:v>
                </c:pt>
                <c:pt idx="29">
                  <c:v>Georgia</c:v>
                </c:pt>
                <c:pt idx="30">
                  <c:v>Colorado</c:v>
                </c:pt>
                <c:pt idx="31">
                  <c:v>Ohio</c:v>
                </c:pt>
                <c:pt idx="32">
                  <c:v>Missouri</c:v>
                </c:pt>
                <c:pt idx="33">
                  <c:v>Louisiana</c:v>
                </c:pt>
                <c:pt idx="34">
                  <c:v>New York</c:v>
                </c:pt>
                <c:pt idx="35">
                  <c:v>New Jersey</c:v>
                </c:pt>
                <c:pt idx="36">
                  <c:v>Florida</c:v>
                </c:pt>
                <c:pt idx="37">
                  <c:v>Massachusetts</c:v>
                </c:pt>
                <c:pt idx="38">
                  <c:v>Virginia</c:v>
                </c:pt>
                <c:pt idx="39">
                  <c:v>Maine</c:v>
                </c:pt>
                <c:pt idx="40">
                  <c:v>Connecticut</c:v>
                </c:pt>
                <c:pt idx="41">
                  <c:v>Texas</c:v>
                </c:pt>
                <c:pt idx="42">
                  <c:v>Arizona</c:v>
                </c:pt>
                <c:pt idx="43">
                  <c:v>Rhode Island</c:v>
                </c:pt>
                <c:pt idx="44">
                  <c:v>Pennsylvania</c:v>
                </c:pt>
                <c:pt idx="45">
                  <c:v>Illinois</c:v>
                </c:pt>
                <c:pt idx="46">
                  <c:v>Nebraska</c:v>
                </c:pt>
                <c:pt idx="47">
                  <c:v>South Dakota</c:v>
                </c:pt>
                <c:pt idx="48">
                  <c:v>Median</c:v>
                </c:pt>
              </c:strCache>
            </c:strRef>
          </c:cat>
          <c:val>
            <c:numRef>
              <c:f>'States Contribution, from Cens.'!$N$14:$N$62</c:f>
              <c:numCache>
                <c:formatCode>0.0;;"0.0"</c:formatCode>
                <c:ptCount val="49"/>
                <c:pt idx="0">
                  <c:v>89.409953485035601</c:v>
                </c:pt>
                <c:pt idx="1">
                  <c:v>87.315295003272567</c:v>
                </c:pt>
                <c:pt idx="2">
                  <c:v>77.419892729805966</c:v>
                </c:pt>
                <c:pt idx="3">
                  <c:v>69.570196149427858</c:v>
                </c:pt>
                <c:pt idx="4">
                  <c:v>69.012239551352906</c:v>
                </c:pt>
                <c:pt idx="5">
                  <c:v>67.155534610347374</c:v>
                </c:pt>
                <c:pt idx="6">
                  <c:v>63.310195402607533</c:v>
                </c:pt>
                <c:pt idx="7">
                  <c:v>63.117485196206829</c:v>
                </c:pt>
                <c:pt idx="8">
                  <c:v>62.818453991567644</c:v>
                </c:pt>
                <c:pt idx="9">
                  <c:v>60.515078854390396</c:v>
                </c:pt>
                <c:pt idx="10">
                  <c:v>59.79495221718183</c:v>
                </c:pt>
                <c:pt idx="11">
                  <c:v>58.884899467897789</c:v>
                </c:pt>
                <c:pt idx="12">
                  <c:v>58.304140445558176</c:v>
                </c:pt>
                <c:pt idx="13">
                  <c:v>58.071104946648305</c:v>
                </c:pt>
                <c:pt idx="14">
                  <c:v>57.468893657858025</c:v>
                </c:pt>
                <c:pt idx="15">
                  <c:v>57.387756605566778</c:v>
                </c:pt>
                <c:pt idx="16">
                  <c:v>54.983830892846044</c:v>
                </c:pt>
                <c:pt idx="17">
                  <c:v>54.87616842146025</c:v>
                </c:pt>
                <c:pt idx="18">
                  <c:v>54.809615110881623</c:v>
                </c:pt>
                <c:pt idx="19">
                  <c:v>54.500185485596774</c:v>
                </c:pt>
                <c:pt idx="20">
                  <c:v>52.415592012902152</c:v>
                </c:pt>
                <c:pt idx="21">
                  <c:v>51.899262194408067</c:v>
                </c:pt>
                <c:pt idx="22">
                  <c:v>51.620883325427499</c:v>
                </c:pt>
                <c:pt idx="23">
                  <c:v>50.211335043831859</c:v>
                </c:pt>
                <c:pt idx="24">
                  <c:v>49.464460753231023</c:v>
                </c:pt>
                <c:pt idx="25">
                  <c:v>48.046210991811357</c:v>
                </c:pt>
                <c:pt idx="26">
                  <c:v>46.836021207534174</c:v>
                </c:pt>
                <c:pt idx="27">
                  <c:v>46.431961142474812</c:v>
                </c:pt>
                <c:pt idx="28">
                  <c:v>44.259174816964368</c:v>
                </c:pt>
                <c:pt idx="29">
                  <c:v>43.985657595636745</c:v>
                </c:pt>
                <c:pt idx="30">
                  <c:v>43.451650413368121</c:v>
                </c:pt>
                <c:pt idx="31">
                  <c:v>42.212598505732345</c:v>
                </c:pt>
                <c:pt idx="32">
                  <c:v>41.982190472685993</c:v>
                </c:pt>
                <c:pt idx="33">
                  <c:v>41.515139209018258</c:v>
                </c:pt>
                <c:pt idx="34">
                  <c:v>40.629220397485916</c:v>
                </c:pt>
                <c:pt idx="35">
                  <c:v>40.302452068818376</c:v>
                </c:pt>
                <c:pt idx="36">
                  <c:v>40.122181532546712</c:v>
                </c:pt>
                <c:pt idx="37">
                  <c:v>39.986320564484295</c:v>
                </c:pt>
                <c:pt idx="38">
                  <c:v>39.745232329957418</c:v>
                </c:pt>
                <c:pt idx="39">
                  <c:v>39.552018636515264</c:v>
                </c:pt>
                <c:pt idx="40">
                  <c:v>39.38251760407352</c:v>
                </c:pt>
                <c:pt idx="41">
                  <c:v>38.987260701197421</c:v>
                </c:pt>
                <c:pt idx="42">
                  <c:v>38.370411562373874</c:v>
                </c:pt>
                <c:pt idx="43">
                  <c:v>37.892068284275261</c:v>
                </c:pt>
                <c:pt idx="44">
                  <c:v>37.154901125690309</c:v>
                </c:pt>
                <c:pt idx="45">
                  <c:v>36.713329109978957</c:v>
                </c:pt>
                <c:pt idx="46">
                  <c:v>32.675467638651476</c:v>
                </c:pt>
                <c:pt idx="47">
                  <c:v>30.795374408825229</c:v>
                </c:pt>
                <c:pt idx="48">
                  <c:v>49.837897898531445</c:v>
                </c:pt>
              </c:numCache>
            </c:numRef>
          </c:val>
        </c:ser>
        <c:axId val="98330112"/>
        <c:axId val="98367744"/>
      </c:barChart>
      <c:catAx>
        <c:axId val="98330112"/>
        <c:scaling>
          <c:orientation val="minMax"/>
        </c:scaling>
        <c:axPos val="b"/>
        <c:numFmt formatCode="General" sourceLinked="0"/>
        <c:tickLblPos val="nextTo"/>
        <c:crossAx val="98367744"/>
        <c:crosses val="autoZero"/>
        <c:auto val="1"/>
        <c:lblAlgn val="ctr"/>
        <c:lblOffset val="100"/>
      </c:catAx>
      <c:valAx>
        <c:axId val="98367744"/>
        <c:scaling>
          <c:orientation val="minMax"/>
        </c:scaling>
        <c:axPos val="l"/>
        <c:majorGridlines/>
        <c:numFmt formatCode="0.0;;&quot;0.0&quot;" sourceLinked="1"/>
        <c:tickLblPos val="nextTo"/>
        <c:crossAx val="9833011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'State and Local Data'!$A$2:$A$50</c:f>
              <c:strCache>
                <c:ptCount val="49"/>
                <c:pt idx="0">
                  <c:v>Indiana </c:v>
                </c:pt>
                <c:pt idx="1">
                  <c:v>Minnesota </c:v>
                </c:pt>
                <c:pt idx="2">
                  <c:v>North Dakota </c:v>
                </c:pt>
                <c:pt idx="3">
                  <c:v>New Jersey</c:v>
                </c:pt>
                <c:pt idx="4">
                  <c:v>South Dakota </c:v>
                </c:pt>
                <c:pt idx="5">
                  <c:v>Massachusetts </c:v>
                </c:pt>
                <c:pt idx="6">
                  <c:v>Louisiana </c:v>
                </c:pt>
                <c:pt idx="7">
                  <c:v>North Carolina </c:v>
                </c:pt>
                <c:pt idx="8">
                  <c:v>Alaska</c:v>
                </c:pt>
                <c:pt idx="9">
                  <c:v>South Carolina </c:v>
                </c:pt>
                <c:pt idx="10">
                  <c:v>Kansas </c:v>
                </c:pt>
                <c:pt idx="11">
                  <c:v>Oregon </c:v>
                </c:pt>
                <c:pt idx="12">
                  <c:v>New Mexico </c:v>
                </c:pt>
                <c:pt idx="13">
                  <c:v>Florida </c:v>
                </c:pt>
                <c:pt idx="14">
                  <c:v>Wisconsin </c:v>
                </c:pt>
                <c:pt idx="15">
                  <c:v>Nebraska </c:v>
                </c:pt>
                <c:pt idx="16">
                  <c:v>Oklahoma </c:v>
                </c:pt>
                <c:pt idx="17">
                  <c:v>California </c:v>
                </c:pt>
                <c:pt idx="18">
                  <c:v>Arkansas </c:v>
                </c:pt>
                <c:pt idx="19">
                  <c:v>Georgia </c:v>
                </c:pt>
                <c:pt idx="20">
                  <c:v>Mississippi </c:v>
                </c:pt>
                <c:pt idx="21">
                  <c:v>New Hampshire </c:v>
                </c:pt>
                <c:pt idx="22">
                  <c:v>Washington </c:v>
                </c:pt>
                <c:pt idx="23">
                  <c:v>Iowa </c:v>
                </c:pt>
                <c:pt idx="24">
                  <c:v>Utah </c:v>
                </c:pt>
                <c:pt idx="25">
                  <c:v>Colorado </c:v>
                </c:pt>
                <c:pt idx="26">
                  <c:v>Delaware </c:v>
                </c:pt>
                <c:pt idx="27">
                  <c:v>Montana </c:v>
                </c:pt>
                <c:pt idx="28">
                  <c:v>Tennessee </c:v>
                </c:pt>
                <c:pt idx="29">
                  <c:v>Ohio </c:v>
                </c:pt>
                <c:pt idx="30">
                  <c:v>Texas</c:v>
                </c:pt>
                <c:pt idx="31">
                  <c:v>Wyoming </c:v>
                </c:pt>
                <c:pt idx="32">
                  <c:v>Michigan </c:v>
                </c:pt>
                <c:pt idx="33">
                  <c:v>Idaho </c:v>
                </c:pt>
                <c:pt idx="34">
                  <c:v>Alabama </c:v>
                </c:pt>
                <c:pt idx="35">
                  <c:v>Maryland </c:v>
                </c:pt>
                <c:pt idx="36">
                  <c:v>Kentucky </c:v>
                </c:pt>
                <c:pt idx="37">
                  <c:v>Maine </c:v>
                </c:pt>
                <c:pt idx="38">
                  <c:v>West Virginia </c:v>
                </c:pt>
                <c:pt idx="39">
                  <c:v>Connecticut </c:v>
                </c:pt>
                <c:pt idx="40">
                  <c:v>Rhode Island </c:v>
                </c:pt>
                <c:pt idx="41">
                  <c:v>New York </c:v>
                </c:pt>
                <c:pt idx="42">
                  <c:v>Arizona </c:v>
                </c:pt>
                <c:pt idx="43">
                  <c:v>Nevada</c:v>
                </c:pt>
                <c:pt idx="44">
                  <c:v>Virginia </c:v>
                </c:pt>
                <c:pt idx="45">
                  <c:v>Illinois </c:v>
                </c:pt>
                <c:pt idx="46">
                  <c:v>Missouri </c:v>
                </c:pt>
                <c:pt idx="47">
                  <c:v>Vermont </c:v>
                </c:pt>
                <c:pt idx="48">
                  <c:v>Pennsylvania </c:v>
                </c:pt>
              </c:strCache>
            </c:strRef>
          </c:cat>
          <c:val>
            <c:numRef>
              <c:f>'State and Local Data'!$B$2:$B$50</c:f>
              <c:numCache>
                <c:formatCode>0.00%</c:formatCode>
                <c:ptCount val="49"/>
                <c:pt idx="0">
                  <c:v>0.17118195845986173</c:v>
                </c:pt>
                <c:pt idx="1">
                  <c:v>0.1535713705920968</c:v>
                </c:pt>
                <c:pt idx="2">
                  <c:v>8.9176689962122732E-2</c:v>
                </c:pt>
                <c:pt idx="3">
                  <c:v>8.9127173763034528E-2</c:v>
                </c:pt>
                <c:pt idx="4">
                  <c:v>7.8143107539497061E-2</c:v>
                </c:pt>
                <c:pt idx="5">
                  <c:v>7.3325702316556371E-2</c:v>
                </c:pt>
                <c:pt idx="6">
                  <c:v>5.6038107662944495E-2</c:v>
                </c:pt>
                <c:pt idx="7">
                  <c:v>4.9400532822344155E-2</c:v>
                </c:pt>
                <c:pt idx="8">
                  <c:v>4.6521606720660767E-2</c:v>
                </c:pt>
                <c:pt idx="9">
                  <c:v>4.6151311467918815E-2</c:v>
                </c:pt>
                <c:pt idx="10">
                  <c:v>4.4745438808853434E-2</c:v>
                </c:pt>
                <c:pt idx="11">
                  <c:v>4.0804134442604882E-2</c:v>
                </c:pt>
                <c:pt idx="12">
                  <c:v>4.0730775365165547E-2</c:v>
                </c:pt>
                <c:pt idx="13">
                  <c:v>3.9846507497666696E-2</c:v>
                </c:pt>
                <c:pt idx="14">
                  <c:v>3.9145929547965495E-2</c:v>
                </c:pt>
                <c:pt idx="15">
                  <c:v>3.8314307215228244E-2</c:v>
                </c:pt>
                <c:pt idx="16">
                  <c:v>3.7276828569864209E-2</c:v>
                </c:pt>
                <c:pt idx="17">
                  <c:v>3.5144680273578255E-2</c:v>
                </c:pt>
                <c:pt idx="18">
                  <c:v>2.5266024926368588E-2</c:v>
                </c:pt>
                <c:pt idx="19">
                  <c:v>2.3065528102823946E-2</c:v>
                </c:pt>
                <c:pt idx="20">
                  <c:v>1.8617281453095515E-2</c:v>
                </c:pt>
                <c:pt idx="21">
                  <c:v>1.3884781487676396E-2</c:v>
                </c:pt>
                <c:pt idx="22">
                  <c:v>5.2008481081452524E-3</c:v>
                </c:pt>
                <c:pt idx="23">
                  <c:v>1.1596776415112706E-3</c:v>
                </c:pt>
                <c:pt idx="24">
                  <c:v>9.5463337022908652E-4</c:v>
                </c:pt>
                <c:pt idx="25">
                  <c:v>-1.6181750975386286E-3</c:v>
                </c:pt>
                <c:pt idx="26">
                  <c:v>-5.1604319142683182E-3</c:v>
                </c:pt>
                <c:pt idx="27">
                  <c:v>-7.066713403639506E-3</c:v>
                </c:pt>
                <c:pt idx="28">
                  <c:v>-1.0626340788140284E-2</c:v>
                </c:pt>
                <c:pt idx="29">
                  <c:v>-1.3102692373010439E-2</c:v>
                </c:pt>
                <c:pt idx="30">
                  <c:v>-1.4676792072606557E-2</c:v>
                </c:pt>
                <c:pt idx="31">
                  <c:v>-1.5703508967494249E-2</c:v>
                </c:pt>
                <c:pt idx="32">
                  <c:v>-1.6277324324979733E-2</c:v>
                </c:pt>
                <c:pt idx="33">
                  <c:v>-3.9317030065580391E-2</c:v>
                </c:pt>
                <c:pt idx="34">
                  <c:v>-4.4013525217977023E-2</c:v>
                </c:pt>
                <c:pt idx="35">
                  <c:v>-4.9269904147683133E-2</c:v>
                </c:pt>
                <c:pt idx="36">
                  <c:v>-4.9685639017650163E-2</c:v>
                </c:pt>
                <c:pt idx="37">
                  <c:v>-5.0001184888832324E-2</c:v>
                </c:pt>
                <c:pt idx="38">
                  <c:v>-6.1380299130939085E-2</c:v>
                </c:pt>
                <c:pt idx="39">
                  <c:v>-8.6618033612729073E-2</c:v>
                </c:pt>
                <c:pt idx="40">
                  <c:v>-0.10445823436026885</c:v>
                </c:pt>
                <c:pt idx="41">
                  <c:v>-0.11802319931638212</c:v>
                </c:pt>
                <c:pt idx="42">
                  <c:v>-0.14078193378983594</c:v>
                </c:pt>
                <c:pt idx="43">
                  <c:v>-0.15331239929483367</c:v>
                </c:pt>
                <c:pt idx="44">
                  <c:v>-0.16666088584374369</c:v>
                </c:pt>
                <c:pt idx="45">
                  <c:v>-0.16742028444459398</c:v>
                </c:pt>
                <c:pt idx="46">
                  <c:v>-0.169691817771669</c:v>
                </c:pt>
                <c:pt idx="47">
                  <c:v>-0.18111019086614208</c:v>
                </c:pt>
                <c:pt idx="48">
                  <c:v>-0.33467367885934957</c:v>
                </c:pt>
              </c:numCache>
            </c:numRef>
          </c:val>
        </c:ser>
        <c:axId val="98756480"/>
        <c:axId val="102608896"/>
      </c:barChart>
      <c:catAx>
        <c:axId val="98756480"/>
        <c:scaling>
          <c:orientation val="minMax"/>
        </c:scaling>
        <c:delete val="1"/>
        <c:axPos val="b"/>
        <c:numFmt formatCode="General" sourceLinked="0"/>
        <c:tickLblPos val="none"/>
        <c:crossAx val="102608896"/>
        <c:crosses val="autoZero"/>
        <c:auto val="1"/>
        <c:lblAlgn val="ctr"/>
        <c:lblOffset val="100"/>
      </c:catAx>
      <c:valAx>
        <c:axId val="102608896"/>
        <c:scaling>
          <c:orientation val="minMax"/>
        </c:scaling>
        <c:axPos val="l"/>
        <c:majorGridlines/>
        <c:numFmt formatCode="0.00%" sourceLinked="1"/>
        <c:tickLblPos val="nextTo"/>
        <c:crossAx val="9875648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'Lower Merion v Philly (2)'!$N$2</c:f>
              <c:strCache>
                <c:ptCount val="1"/>
                <c:pt idx="0">
                  <c:v>Lower Merion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'Lower Merion v Philly (2)'!$J$3:$J$22</c:f>
              <c:strCache>
                <c:ptCount val="20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</c:strCache>
            </c:strRef>
          </c:cat>
          <c:val>
            <c:numRef>
              <c:f>'Lower Merion v Philly (2)'!$N$3:$N$22</c:f>
              <c:numCache>
                <c:formatCode>"$"#,##0.00</c:formatCode>
                <c:ptCount val="20"/>
                <c:pt idx="0">
                  <c:v>17450.5527</c:v>
                </c:pt>
                <c:pt idx="1">
                  <c:v>18307.53</c:v>
                </c:pt>
                <c:pt idx="2">
                  <c:v>18867.084400000025</c:v>
                </c:pt>
                <c:pt idx="3">
                  <c:v>19532.635199999997</c:v>
                </c:pt>
                <c:pt idx="4">
                  <c:v>20113.5363</c:v>
                </c:pt>
                <c:pt idx="5">
                  <c:v>20964.055100000001</c:v>
                </c:pt>
                <c:pt idx="6">
                  <c:v>22106.891200000002</c:v>
                </c:pt>
                <c:pt idx="7">
                  <c:v>22942.763600000009</c:v>
                </c:pt>
                <c:pt idx="8">
                  <c:v>24130.012699999996</c:v>
                </c:pt>
                <c:pt idx="9">
                  <c:v>25254.015600000002</c:v>
                </c:pt>
                <c:pt idx="10">
                  <c:v>25784.867999999999</c:v>
                </c:pt>
                <c:pt idx="11">
                  <c:v>27857.044800000021</c:v>
                </c:pt>
                <c:pt idx="12">
                  <c:v>27981.844800000021</c:v>
                </c:pt>
                <c:pt idx="13">
                  <c:v>29358.428300000021</c:v>
                </c:pt>
                <c:pt idx="14">
                  <c:v>30884.229300000003</c:v>
                </c:pt>
                <c:pt idx="15">
                  <c:v>29484.518400000001</c:v>
                </c:pt>
                <c:pt idx="16">
                  <c:v>28664.106600000003</c:v>
                </c:pt>
                <c:pt idx="17">
                  <c:v>27884.344799999999</c:v>
                </c:pt>
                <c:pt idx="18">
                  <c:v>28245.854800000001</c:v>
                </c:pt>
                <c:pt idx="19">
                  <c:v>28173.29</c:v>
                </c:pt>
              </c:numCache>
            </c:numRef>
          </c:val>
        </c:ser>
        <c:ser>
          <c:idx val="1"/>
          <c:order val="1"/>
          <c:tx>
            <c:strRef>
              <c:f>'Lower Merion v Philly (2)'!$O$2</c:f>
              <c:strCache>
                <c:ptCount val="1"/>
                <c:pt idx="0">
                  <c:v>Philadelphia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'Lower Merion v Philly (2)'!$J$3:$J$22</c:f>
              <c:strCache>
                <c:ptCount val="20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  <c:pt idx="18">
                  <c:v>2013-14</c:v>
                </c:pt>
                <c:pt idx="19">
                  <c:v>2014-15</c:v>
                </c:pt>
              </c:strCache>
            </c:strRef>
          </c:cat>
          <c:val>
            <c:numRef>
              <c:f>'Lower Merion v Philly (2)'!$O$3:$O$22</c:f>
              <c:numCache>
                <c:formatCode>"$"#,##0.00</c:formatCode>
                <c:ptCount val="20"/>
                <c:pt idx="0">
                  <c:v>10518.168600000001</c:v>
                </c:pt>
                <c:pt idx="1">
                  <c:v>10862.594999999987</c:v>
                </c:pt>
                <c:pt idx="2">
                  <c:v>10392.678399999983</c:v>
                </c:pt>
                <c:pt idx="3">
                  <c:v>10797.278399999987</c:v>
                </c:pt>
                <c:pt idx="4">
                  <c:v>10506.815399999941</c:v>
                </c:pt>
                <c:pt idx="5">
                  <c:v>10893.842700000008</c:v>
                </c:pt>
                <c:pt idx="6">
                  <c:v>13345.8104</c:v>
                </c:pt>
                <c:pt idx="7">
                  <c:v>11968.094500000008</c:v>
                </c:pt>
                <c:pt idx="8">
                  <c:v>12620.866299999949</c:v>
                </c:pt>
                <c:pt idx="9">
                  <c:v>13363.002899999989</c:v>
                </c:pt>
                <c:pt idx="10">
                  <c:v>13224.348</c:v>
                </c:pt>
                <c:pt idx="11">
                  <c:v>13845.627899999989</c:v>
                </c:pt>
                <c:pt idx="12">
                  <c:v>13478.416000000001</c:v>
                </c:pt>
                <c:pt idx="13">
                  <c:v>14325.473299999991</c:v>
                </c:pt>
                <c:pt idx="14">
                  <c:v>14735.172300000002</c:v>
                </c:pt>
                <c:pt idx="15">
                  <c:v>14913.601200000006</c:v>
                </c:pt>
                <c:pt idx="16">
                  <c:v>13872.220000000008</c:v>
                </c:pt>
                <c:pt idx="17">
                  <c:v>15270.174400000014</c:v>
                </c:pt>
                <c:pt idx="18">
                  <c:v>13588.038100000002</c:v>
                </c:pt>
                <c:pt idx="19">
                  <c:v>14016.6</c:v>
                </c:pt>
              </c:numCache>
            </c:numRef>
          </c:val>
        </c:ser>
        <c:marker val="1"/>
        <c:axId val="113466368"/>
        <c:axId val="113744128"/>
      </c:lineChart>
      <c:catAx>
        <c:axId val="113466368"/>
        <c:scaling>
          <c:orientation val="minMax"/>
        </c:scaling>
        <c:axPos val="b"/>
        <c:numFmt formatCode="General" sourceLinked="0"/>
        <c:tickLblPos val="nextTo"/>
        <c:crossAx val="113744128"/>
        <c:crosses val="autoZero"/>
        <c:auto val="1"/>
        <c:lblAlgn val="ctr"/>
        <c:lblOffset val="100"/>
      </c:catAx>
      <c:valAx>
        <c:axId val="113744128"/>
        <c:scaling>
          <c:orientation val="minMax"/>
        </c:scaling>
        <c:axPos val="l"/>
        <c:majorGridlines/>
        <c:numFmt formatCode="&quot;$&quot;#,##0.00" sourceLinked="1"/>
        <c:tickLblPos val="nextTo"/>
        <c:crossAx val="1134663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27399996586991093"/>
          <c:y val="0.92059051793125457"/>
          <c:w val="0.53850030080071731"/>
          <c:h val="7.9409482068745513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'Philly Pct of Cuts'!$A$2</c:f>
              <c:strCache>
                <c:ptCount val="1"/>
                <c:pt idx="0">
                  <c:v>Philadelphia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'Philly Pct of Cuts'!$B$1:$D$1</c:f>
              <c:strCache>
                <c:ptCount val="3"/>
                <c:pt idx="0">
                  <c:v>Share of State Education Funding Pre-Cuts</c:v>
                </c:pt>
                <c:pt idx="1">
                  <c:v>Share of Total State Cuts</c:v>
                </c:pt>
                <c:pt idx="2">
                  <c:v>Share of Cuts Remaining</c:v>
                </c:pt>
              </c:strCache>
            </c:strRef>
          </c:cat>
          <c:val>
            <c:numRef>
              <c:f>'Philly Pct of Cuts'!$B$2:$D$2</c:f>
              <c:numCache>
                <c:formatCode>0%</c:formatCode>
                <c:ptCount val="3"/>
                <c:pt idx="0">
                  <c:v>0.16</c:v>
                </c:pt>
                <c:pt idx="1">
                  <c:v>0.37000000000000038</c:v>
                </c:pt>
                <c:pt idx="2">
                  <c:v>0.49000000000000032</c:v>
                </c:pt>
              </c:numCache>
            </c:numRef>
          </c:val>
        </c:ser>
        <c:ser>
          <c:idx val="1"/>
          <c:order val="1"/>
          <c:tx>
            <c:strRef>
              <c:f>'Philly Pct of Cuts'!$A$3</c:f>
              <c:strCache>
                <c:ptCount val="1"/>
                <c:pt idx="0">
                  <c:v>Rest of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'Philly Pct of Cuts'!$B$1:$D$1</c:f>
              <c:strCache>
                <c:ptCount val="3"/>
                <c:pt idx="0">
                  <c:v>Share of State Education Funding Pre-Cuts</c:v>
                </c:pt>
                <c:pt idx="1">
                  <c:v>Share of Total State Cuts</c:v>
                </c:pt>
                <c:pt idx="2">
                  <c:v>Share of Cuts Remaining</c:v>
                </c:pt>
              </c:strCache>
            </c:strRef>
          </c:cat>
          <c:val>
            <c:numRef>
              <c:f>'Philly Pct of Cuts'!$B$3:$D$3</c:f>
              <c:numCache>
                <c:formatCode>0%</c:formatCode>
                <c:ptCount val="3"/>
                <c:pt idx="0">
                  <c:v>0.84000000000000064</c:v>
                </c:pt>
                <c:pt idx="1">
                  <c:v>0.63000000000000156</c:v>
                </c:pt>
                <c:pt idx="2">
                  <c:v>0.51</c:v>
                </c:pt>
              </c:numCache>
            </c:numRef>
          </c:val>
        </c:ser>
        <c:overlap val="100"/>
        <c:axId val="120830976"/>
        <c:axId val="121062144"/>
      </c:barChart>
      <c:catAx>
        <c:axId val="1208309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1062144"/>
        <c:crosses val="autoZero"/>
        <c:auto val="1"/>
        <c:lblAlgn val="ctr"/>
        <c:lblOffset val="100"/>
      </c:catAx>
      <c:valAx>
        <c:axId val="121062144"/>
        <c:scaling>
          <c:orientation val="minMax"/>
        </c:scaling>
        <c:axPos val="l"/>
        <c:majorGridlines/>
        <c:numFmt formatCode="0%" sourceLinked="1"/>
        <c:tickLblPos val="nextTo"/>
        <c:crossAx val="120830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Sheet5!$B$1:$G$1</c:f>
              <c:strCache>
                <c:ptCount val="6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</c:strCache>
            </c:strRef>
          </c:cat>
          <c:val>
            <c:numRef>
              <c:f>Sheet5!$B$2:$G$2</c:f>
              <c:numCache>
                <c:formatCode>#,##0</c:formatCode>
                <c:ptCount val="6"/>
                <c:pt idx="0">
                  <c:v>836270381</c:v>
                </c:pt>
                <c:pt idx="1">
                  <c:v>927012019</c:v>
                </c:pt>
                <c:pt idx="2">
                  <c:v>970897086</c:v>
                </c:pt>
                <c:pt idx="3" formatCode="_(* #,##0_);_(* \(#,##0\);_(* &quot;-&quot;??_);_(@_)">
                  <c:v>1064526520</c:v>
                </c:pt>
                <c:pt idx="4">
                  <c:v>1194343000</c:v>
                </c:pt>
                <c:pt idx="5">
                  <c:v>1262296000</c:v>
                </c:pt>
              </c:numCache>
            </c:numRef>
          </c:val>
        </c:ser>
        <c:axId val="121209984"/>
        <c:axId val="121212288"/>
      </c:barChart>
      <c:catAx>
        <c:axId val="1212099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1212288"/>
        <c:crosses val="autoZero"/>
        <c:auto val="1"/>
        <c:lblAlgn val="ctr"/>
        <c:lblOffset val="100"/>
      </c:catAx>
      <c:valAx>
        <c:axId val="121212288"/>
        <c:scaling>
          <c:orientation val="minMax"/>
          <c:min val="600000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120998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2"/>
            <c:explosion val="13"/>
          </c:dPt>
          <c:dLbls>
            <c:dLbl>
              <c:idx val="0"/>
              <c:layout>
                <c:manualLayout>
                  <c:x val="-0.23017877223400779"/>
                  <c:y val="-4.655724110435562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$</a:t>
                    </a:r>
                    <a:r>
                      <a:rPr lang="en-US" dirty="0"/>
                      <a:t>5.54 Billion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/>
                      <a:t>$</a:t>
                    </a:r>
                    <a:r>
                      <a:rPr lang="en-US"/>
                      <a:t>352  Million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08091812862257"/>
                  <c:y val="0.1243483703777534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$3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Billion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Sheet6!$A$9:$C$9</c:f>
              <c:strCache>
                <c:ptCount val="3"/>
                <c:pt idx="0">
                  <c:v>Funds Distributed through Old Formula</c:v>
                </c:pt>
                <c:pt idx="1">
                  <c:v>Funds Disributed through Fair Funding Formula</c:v>
                </c:pt>
                <c:pt idx="2">
                  <c:v>Minimum Missing Funds</c:v>
                </c:pt>
              </c:strCache>
            </c:strRef>
          </c:cat>
          <c:val>
            <c:numRef>
              <c:f>Sheet6!$A$10:$C$10</c:f>
              <c:numCache>
                <c:formatCode>"$"#,##0</c:formatCode>
                <c:ptCount val="3"/>
                <c:pt idx="0">
                  <c:v>5542680160.3899946</c:v>
                </c:pt>
                <c:pt idx="1">
                  <c:v>352398830.61000538</c:v>
                </c:pt>
                <c:pt idx="2" formatCode="&quot;$&quot;#,##0;[Red]&quot;$&quot;#,##0">
                  <c:v>2967915995.2265191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901898003763137"/>
          <c:y val="0.26148143127678658"/>
          <c:w val="0.3321871266634554"/>
          <c:h val="0.68367520797188919"/>
        </c:manualLayout>
      </c:layout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'PASA PASBO'!$A$4:$D$4</c:f>
              <c:strCache>
                <c:ptCount val="4"/>
                <c:pt idx="0">
                  <c:v>Expect to Increase Class Size </c:v>
                </c:pt>
                <c:pt idx="1">
                  <c:v>Expect to Increase Taxes</c:v>
                </c:pt>
                <c:pt idx="2">
                  <c:v>Expect to Reduce Staff</c:v>
                </c:pt>
                <c:pt idx="3">
                  <c:v>Have Reduced Staff in at Least Four of Last Six Years</c:v>
                </c:pt>
              </c:strCache>
            </c:strRef>
          </c:cat>
          <c:val>
            <c:numRef>
              <c:f>'PASA PASBO'!$A$5:$D$5</c:f>
              <c:numCache>
                <c:formatCode>0%</c:formatCode>
                <c:ptCount val="4"/>
                <c:pt idx="0">
                  <c:v>0.37000000000000038</c:v>
                </c:pt>
                <c:pt idx="1">
                  <c:v>0.77000000000000235</c:v>
                </c:pt>
                <c:pt idx="2">
                  <c:v>0.3300000000000014</c:v>
                </c:pt>
                <c:pt idx="3">
                  <c:v>0.56999999999999995</c:v>
                </c:pt>
              </c:numCache>
            </c:numRef>
          </c:val>
        </c:ser>
        <c:axId val="122840192"/>
        <c:axId val="125227776"/>
      </c:barChart>
      <c:catAx>
        <c:axId val="122840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5227776"/>
        <c:crosses val="autoZero"/>
        <c:auto val="1"/>
        <c:lblAlgn val="ctr"/>
        <c:lblOffset val="100"/>
      </c:catAx>
      <c:valAx>
        <c:axId val="125227776"/>
        <c:scaling>
          <c:orientation val="minMax"/>
          <c:max val="1"/>
        </c:scaling>
        <c:axPos val="l"/>
        <c:majorGridlines>
          <c:spPr>
            <a:ln w="0">
              <a:solidFill>
                <a:prstClr val="black">
                  <a:tint val="75000"/>
                  <a:alpha val="0"/>
                </a:prstClr>
              </a:solidFill>
            </a:ln>
          </c:spPr>
        </c:majorGridlines>
        <c:numFmt formatCode="0%" sourceLinked="1"/>
        <c:tickLblPos val="nextTo"/>
        <c:crossAx val="122840192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0.17699</cdr:x>
      <cdr:y>0.44286</cdr:y>
    </cdr:from>
    <cdr:to>
      <cdr:x>0.28319</cdr:x>
      <cdr:y>0.61429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2362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0.15929</cdr:x>
      <cdr:y>0.4</cdr:y>
    </cdr:from>
    <cdr:to>
      <cdr:x>0.26549</cdr:x>
      <cdr:y>0.57143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213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800" dirty="0" smtClean="0">
              <a:solidFill>
                <a:schemeClr val="bg1"/>
              </a:solidFill>
            </a:rPr>
            <a:t>56%</a:t>
          </a:r>
          <a:endParaRPr lang="en-US" sz="4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0.38053</cdr:x>
      <cdr:y>0.05714</cdr:y>
    </cdr:from>
    <cdr:to>
      <cdr:x>0.48673</cdr:x>
      <cdr:y>0.22857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800" dirty="0" smtClean="0">
              <a:solidFill>
                <a:schemeClr val="bg1"/>
              </a:solidFill>
            </a:rPr>
            <a:t>8%</a:t>
          </a:r>
          <a:endParaRPr lang="en-US" sz="4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0.49558</cdr:x>
      <cdr:y>0.41429</cdr:y>
    </cdr:from>
    <cdr:to>
      <cdr:x>0.60177</cdr:x>
      <cdr:y>0.58571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67200" y="2209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800" dirty="0" smtClean="0">
              <a:solidFill>
                <a:schemeClr val="bg1"/>
              </a:solidFill>
            </a:rPr>
            <a:t>36%</a:t>
          </a:r>
          <a:endParaRPr lang="en-US" sz="48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0.80335</cdr:x>
      <cdr:y>0.33545</cdr:y>
    </cdr:from>
    <cdr:to>
      <cdr:x>0.87812</cdr:x>
      <cdr:y>0.52189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6550025" y="1508125"/>
          <a:ext cx="609600" cy="838200"/>
        </a:xfrm>
        <a:prstGeom xmlns:a="http://schemas.openxmlformats.org/drawingml/2006/main" prst="straightConnector1">
          <a:avLst/>
        </a:prstGeom>
        <a:ln xmlns:a="http://schemas.openxmlformats.org/drawingml/2006/main" w="6032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0.51345</cdr:x>
      <cdr:y>0.39628</cdr:y>
    </cdr:from>
    <cdr:to>
      <cdr:x>0.51873</cdr:x>
      <cdr:y>0.47678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 flipV="1">
          <a:off x="4451476" y="2488162"/>
          <a:ext cx="45719" cy="5054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0.46637</cdr:x>
      <cdr:y>0.46904</cdr:y>
    </cdr:from>
    <cdr:to>
      <cdr:x>0.54709</cdr:x>
      <cdr:y>0.53884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02501" y="2108709"/>
          <a:ext cx="658143" cy="313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0" dirty="0"/>
            <a:t>Median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0.09307</cdr:x>
      <cdr:y>0.40325</cdr:y>
    </cdr:from>
    <cdr:to>
      <cdr:x>0.12109</cdr:x>
      <cdr:y>0.48374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 flipV="1">
          <a:off x="758825" y="1812925"/>
          <a:ext cx="228459" cy="3618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0.08296</cdr:x>
      <cdr:y>0.45356</cdr:y>
    </cdr:from>
    <cdr:to>
      <cdr:x>0.18955</cdr:x>
      <cdr:y>0.64254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9235" y="2847781"/>
          <a:ext cx="924119" cy="118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Indiana:</a:t>
          </a:r>
          <a:r>
            <a:rPr lang="en-US" sz="1800" baseline="0" dirty="0"/>
            <a:t> 17 Percent </a:t>
          </a:r>
        </a:p>
        <a:p xmlns:a="http://schemas.openxmlformats.org/drawingml/2006/main">
          <a:r>
            <a:rPr lang="en-US" sz="1800" baseline="0" dirty="0"/>
            <a:t>More on Poor Districts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0.87444</cdr:x>
      <cdr:y>0.84675</cdr:y>
    </cdr:from>
    <cdr:to>
      <cdr:x>0.95179</cdr:x>
      <cdr:y>0.85403</cdr:y>
    </cdr:to>
    <cdr:sp macro="" textlink="">
      <cdr:nvSpPr>
        <cdr:cNvPr id="9" name="Straight Arrow Connector 8"/>
        <cdr:cNvSpPr/>
      </cdr:nvSpPr>
      <cdr:spPr>
        <a:xfrm xmlns:a="http://schemas.openxmlformats.org/drawingml/2006/main" flipV="1">
          <a:off x="7581122" y="5316504"/>
          <a:ext cx="670638" cy="45719"/>
        </a:xfrm>
        <a:prstGeom xmlns:a="http://schemas.openxmlformats.org/drawingml/2006/main" prst="straightConnector1">
          <a:avLst/>
        </a:prstGeom>
        <a:ln xmlns:a="http://schemas.openxmlformats.org/drawingml/2006/main" w="412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0.78363</cdr:x>
      <cdr:y>0.85437</cdr:y>
    </cdr:from>
    <cdr:to>
      <cdr:x>0.8891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793852" y="54039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Pennsylvania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0.50805</cdr:x>
      <cdr:y>0.07813</cdr:y>
    </cdr:from>
    <cdr:to>
      <cdr:x>0.55634</cdr:x>
      <cdr:y>0.125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V="1">
          <a:off x="4810125" y="381000"/>
          <a:ext cx="457200" cy="2286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D124D7-E6EC-40AE-BB01-213D5180EDF5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8B22D-7DA8-4DB4-B61E-3674BA164B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12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26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0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98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84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A129F8-0335-4246-92BC-A05BD0F8D8D8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731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535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278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1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267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57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76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925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66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727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209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889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99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559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2094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975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7070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33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37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74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83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B22D-7DA8-4DB4-B61E-3674BA164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8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77DF8E-3AB7-4484-BC2D-BC96652E9FB6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9B2D1-8893-4FCB-B8BE-79BAB013E80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C98-BB16-4BBE-B031-8F053725C297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B0DF7BFE-DF80-4F57-BE81-307408A547E7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b" anchorCtr="0">
            <a:normAutofit/>
          </a:bodyPr>
          <a:lstStyle>
            <a:lvl1pPr>
              <a:defRPr sz="3000" b="1" baseline="0">
                <a:solidFill>
                  <a:srgbClr val="003366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40475"/>
            <a:ext cx="2667000" cy="365125"/>
          </a:xfrm>
        </p:spPr>
        <p:txBody>
          <a:bodyPr/>
          <a:lstStyle/>
          <a:p>
            <a:fld id="{081DF36C-A457-4BE7-BEEC-0BEB02EDB5B6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340281"/>
            <a:ext cx="5421083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92274"/>
            <a:ext cx="8153400" cy="4495800"/>
          </a:xfrm>
        </p:spPr>
        <p:txBody>
          <a:bodyPr/>
          <a:lstStyle>
            <a:lvl1pPr>
              <a:spcBef>
                <a:spcPts val="0"/>
              </a:spcBef>
              <a:buNone/>
              <a:defRPr sz="2000" b="1" baseline="0"/>
            </a:lvl1pPr>
            <a:lvl2pPr marL="576263" indent="-288925">
              <a:spcBef>
                <a:spcPts val="0"/>
              </a:spcBef>
              <a:buClr>
                <a:srgbClr val="002060"/>
              </a:buClr>
              <a:defRPr sz="2000" baseline="0"/>
            </a:lvl2pPr>
            <a:lvl3pPr marL="739775" indent="-228600">
              <a:spcBef>
                <a:spcPts val="0"/>
              </a:spcBef>
              <a:defRPr sz="2000" baseline="0"/>
            </a:lvl3pPr>
            <a:lvl4pPr marL="1093788" indent="-228600">
              <a:spcBef>
                <a:spcPts val="0"/>
              </a:spcBef>
              <a:defRPr sz="2000" baseline="0"/>
            </a:lvl4pPr>
            <a:lvl5pPr marL="1541463" indent="58738">
              <a:spcBef>
                <a:spcPts val="0"/>
              </a:spcBef>
              <a:defRPr sz="2000" baseline="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BA3-71B7-436E-97E7-C5CB633DF17B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D5E37B-BCD3-4DFE-8899-AF172F4EAD47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496170-43A8-4BDF-9790-B1D1243CA624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4C64-5E1E-4B0D-8BEA-F04044D1B7FD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EABC-BA50-42D6-83D7-C40EB3215440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9B2D1-8893-4FCB-B8BE-79BAB013E80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4DEB-41FA-4200-B6DC-EA8D3EB1BF25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F64CEA5B-A8A5-4C20-828A-D5CCCAA91C1C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0B2435-EAA0-4C58-99A6-AAA882ADEF36}" type="datetime1">
              <a:rPr lang="en-US" smtClean="0">
                <a:solidFill>
                  <a:srgbClr val="FFFFFF"/>
                </a:solidFill>
              </a:rPr>
              <a:pPr/>
              <a:t>3/17/2017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89B2D1-8893-4FCB-B8BE-79BAB013E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Administration\Photos\2016\9.13.16 School Funding Oral Argument\Fair Funding Ral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7848600" cy="523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pPr lvl="0" algn="ctr"/>
            <a:r>
              <a:rPr lang="en-US" sz="2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483666"/>
            <a:ext cx="1600200" cy="137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0800000" flipV="1">
            <a:off x="381000" y="56388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Tw Cen MT" pitchFamily="34" charset="0"/>
                <a:cs typeface="Times New Roman" pitchFamily="18" charset="0"/>
              </a:rPr>
              <a:t>Education Funding in Pennsylvania: Inadequate, Inequitable &amp; Unconstitutional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Which </a:t>
            </a: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District</a:t>
            </a: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Needs More? </a:t>
            </a:r>
            <a:r>
              <a:rPr lang="en-US" sz="3300" dirty="0" smtClean="0"/>
              <a:t>More 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Tredyffrin</a:t>
            </a:r>
            <a:r>
              <a:rPr lang="en-US" dirty="0" smtClean="0"/>
              <a:t> SD</a:t>
            </a:r>
          </a:p>
          <a:p>
            <a:pPr algn="ctr"/>
            <a:endParaRPr lang="en-US" dirty="0" smtClean="0"/>
          </a:p>
          <a:p>
            <a:r>
              <a:rPr lang="en-US" sz="3200" b="1" dirty="0" smtClean="0"/>
              <a:t>7.9% </a:t>
            </a:r>
            <a:r>
              <a:rPr lang="en-US" sz="2400" dirty="0" smtClean="0"/>
              <a:t>Students in Poverty</a:t>
            </a:r>
          </a:p>
          <a:p>
            <a:endParaRPr lang="en-US" dirty="0" smtClean="0"/>
          </a:p>
          <a:p>
            <a:r>
              <a:rPr lang="en-US" b="1" dirty="0" smtClean="0"/>
              <a:t>1.5%</a:t>
            </a:r>
            <a:r>
              <a:rPr lang="en-US" dirty="0" smtClean="0"/>
              <a:t> English Language Learners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Reading SD</a:t>
            </a:r>
          </a:p>
          <a:p>
            <a:pPr algn="ctr"/>
            <a:endParaRPr lang="en-US" sz="3200" b="1" dirty="0" smtClean="0"/>
          </a:p>
          <a:p>
            <a:pPr algn="ctr">
              <a:spcAft>
                <a:spcPts val="1200"/>
              </a:spcAft>
            </a:pPr>
            <a:r>
              <a:rPr lang="en-US" sz="3200" b="1" dirty="0" smtClean="0"/>
              <a:t>81.8% </a:t>
            </a:r>
            <a:r>
              <a:rPr lang="en-US" sz="2400" dirty="0" smtClean="0"/>
              <a:t>Students in Poverty</a:t>
            </a:r>
          </a:p>
          <a:p>
            <a:pPr algn="ctr"/>
            <a:r>
              <a:rPr lang="en-US" sz="2800" b="1" dirty="0" smtClean="0"/>
              <a:t>19.6%</a:t>
            </a:r>
            <a:r>
              <a:rPr lang="en-US" sz="2800" dirty="0" smtClean="0"/>
              <a:t> </a:t>
            </a:r>
            <a:r>
              <a:rPr lang="en-US" sz="2400" dirty="0" smtClean="0"/>
              <a:t>English Language Learners</a:t>
            </a:r>
          </a:p>
          <a:p>
            <a:endParaRPr lang="en-US" sz="21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b="0" dirty="0" smtClean="0">
                <a:solidFill>
                  <a:srgbClr val="002060"/>
                </a:solidFill>
              </a:rPr>
              <a:t>How did we get here?</a:t>
            </a:r>
            <a:endParaRPr lang="en-US" sz="3300" b="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0" dirty="0" smtClean="0"/>
              <a:t>From 1991-2015, with the exception of three years, funds allocated with virtually no provision for growth, and with no provision for total need.</a:t>
            </a:r>
          </a:p>
          <a:p>
            <a:pPr>
              <a:buFont typeface="Arial" pitchFamily="34" charset="0"/>
              <a:buChar char="•"/>
            </a:pPr>
            <a:endParaRPr lang="en-US" sz="3200" b="0" dirty="0" smtClean="0"/>
          </a:p>
          <a:p>
            <a:pPr>
              <a:buFont typeface="Arial" pitchFamily="34" charset="0"/>
              <a:buChar char="•"/>
            </a:pPr>
            <a:r>
              <a:rPr lang="en-US" sz="3200" b="0" dirty="0" smtClean="0"/>
              <a:t>Politically powerful districts could get special line items to increase funds to their districts, creating piecemeal system.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3300" dirty="0" smtClean="0">
                <a:solidFill>
                  <a:srgbClr val="002060"/>
                </a:solidFill>
              </a:rPr>
              <a:t/>
            </a:r>
            <a:br>
              <a:rPr lang="en-US" sz="3300" dirty="0" smtClean="0">
                <a:solidFill>
                  <a:srgbClr val="002060"/>
                </a:solidFill>
              </a:rPr>
            </a:br>
            <a:r>
              <a:rPr lang="en-US" sz="3300" dirty="0" smtClean="0">
                <a:solidFill>
                  <a:srgbClr val="002060"/>
                </a:solidFill>
              </a:rPr>
              <a:t>Uncomfortable Realities</a:t>
            </a:r>
            <a:br>
              <a:rPr lang="en-US" sz="3300" dirty="0" smtClean="0">
                <a:solidFill>
                  <a:srgbClr val="002060"/>
                </a:solidFill>
              </a:rPr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782733" cy="49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553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Mosenkis,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300" dirty="0" smtClean="0">
                <a:solidFill>
                  <a:schemeClr val="tx1"/>
                </a:solidFill>
              </a:rPr>
              <a:t/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rgbClr val="002060"/>
                </a:solidFill>
              </a:rPr>
              <a:t>The Accident of Birth: Lower Merion and Philadelphia Revenues Per Student (2015 $)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0" y="1600200"/>
          <a:ext cx="8907096" cy="496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390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2819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The costing out study, a movement towards adequacy, and retrenchment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Recent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9B2D1-8893-4FCB-B8BE-79BAB013E8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1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300" b="0" dirty="0" smtClean="0"/>
              <a:t>The movement towards adequacy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0" dirty="0" smtClean="0"/>
              <a:t>2007 study commissioned by the Legislature found </a:t>
            </a:r>
            <a:r>
              <a:rPr lang="en-US" sz="4800" dirty="0" smtClean="0">
                <a:solidFill>
                  <a:srgbClr val="FF0000"/>
                </a:solidFill>
              </a:rPr>
              <a:t>$4.4 billion </a:t>
            </a:r>
            <a:r>
              <a:rPr lang="en-US" sz="3000" b="0" dirty="0" smtClean="0"/>
              <a:t>was needed to meet state proficiency standards. </a:t>
            </a:r>
          </a:p>
          <a:p>
            <a:pPr>
              <a:buFont typeface="Arial" pitchFamily="34" charset="0"/>
              <a:buChar char="•"/>
            </a:pPr>
            <a:endParaRPr lang="en-US" sz="3000" b="0" dirty="0" smtClean="0"/>
          </a:p>
          <a:p>
            <a:pPr>
              <a:buFont typeface="Arial" pitchFamily="34" charset="0"/>
              <a:buChar char="•"/>
            </a:pPr>
            <a:r>
              <a:rPr lang="en-US" sz="3000" b="0" dirty="0" smtClean="0"/>
              <a:t>Gov. Rendell sets target of $2.4 billion and begins regular increases.</a:t>
            </a:r>
          </a:p>
          <a:p>
            <a:pPr>
              <a:buFont typeface="Arial" pitchFamily="34" charset="0"/>
              <a:buChar char="•"/>
            </a:pPr>
            <a:endParaRPr lang="en-US" sz="3000" b="0" dirty="0" smtClean="0"/>
          </a:p>
          <a:p>
            <a:pPr>
              <a:buFont typeface="Arial" pitchFamily="34" charset="0"/>
              <a:buChar char="•"/>
            </a:pPr>
            <a:r>
              <a:rPr lang="en-US" sz="3000" b="0" dirty="0" smtClean="0"/>
              <a:t>Governor Corbett takes office and cuts $851 million dollars of education funding.</a:t>
            </a:r>
          </a:p>
          <a:p>
            <a:pPr>
              <a:buFont typeface="Arial" pitchFamily="34" charset="0"/>
              <a:buChar char="•"/>
            </a:pPr>
            <a:endParaRPr lang="en-US" sz="3000" b="0" dirty="0" smtClean="0"/>
          </a:p>
          <a:p>
            <a:pPr>
              <a:buFont typeface="Arial" pitchFamily="34" charset="0"/>
              <a:buChar char="•"/>
            </a:pPr>
            <a:endParaRPr lang="en-US" sz="3000" b="0" dirty="0"/>
          </a:p>
          <a:p>
            <a:pPr marL="0" indent="0"/>
            <a:endParaRPr lang="en-US" sz="3000" b="0" dirty="0" smtClean="0"/>
          </a:p>
          <a:p>
            <a:pPr eaLnBrk="1" hangingPunct="1"/>
            <a:endParaRPr lang="en-US" sz="3000" b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noFill/>
        </p:spPr>
        <p:txBody>
          <a:bodyPr>
            <a:normAutofit fontScale="85000" lnSpcReduction="20000"/>
          </a:bodyPr>
          <a:lstStyle/>
          <a:p>
            <a:fld id="{995AEF22-3727-4354-8F1F-B70B3C9DA6DB}" type="slidenum">
              <a:rPr lang="en-US">
                <a:latin typeface="Arial" pitchFamily="34" charset="0"/>
              </a:rPr>
              <a:pPr/>
              <a:t>15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300" b="0" dirty="0" smtClean="0"/>
              <a:t>2011 Cuts Hit Poorer Districts Hardest</a:t>
            </a:r>
            <a:endParaRPr lang="en-US" sz="33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752600"/>
          <a:ext cx="7772400" cy="272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/>
                <a:gridCol w="2590800"/>
                <a:gridCol w="2590800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$ Cut per Student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N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Students</a:t>
                      </a:r>
                      <a:r>
                        <a:rPr lang="en-US" sz="20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in Poverty</a:t>
                      </a: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%Poverty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 $700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58.97%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r>
                        <a:rPr lang="en-US" baseline="0" dirty="0" smtClean="0"/>
                        <a:t> to $700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46.99%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 to 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34.87%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 to $300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22.82%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 $150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09600" y="548640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Note</a:t>
            </a:r>
            <a:r>
              <a:rPr lang="en-US" dirty="0"/>
              <a:t>: Cuts include reductions in Basic Education, Accountability Block Grants, Reimbursement for Charter Schools, and Education Assistance Program from 2010-11.</a:t>
            </a:r>
          </a:p>
        </p:txBody>
      </p:sp>
      <p:pic>
        <p:nvPicPr>
          <p:cNvPr id="11269" name="Picture 5" descr="logo serif font.jpg"/>
          <p:cNvPicPr>
            <a:picLocks noChangeAspect="1"/>
          </p:cNvPicPr>
          <p:nvPr/>
        </p:nvPicPr>
        <p:blipFill>
          <a:blip r:embed="rId3" cstate="print"/>
          <a:srcRect l="8333" t="5128" r="4167" b="7709"/>
          <a:stretch>
            <a:fillRect/>
          </a:stretch>
        </p:blipFill>
        <p:spPr bwMode="auto">
          <a:xfrm>
            <a:off x="7696200" y="4572000"/>
            <a:ext cx="7318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D2A98BB-F1E5-4095-B53B-1D0C9738411E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b="0" dirty="0" smtClean="0"/>
              <a:t>Effects of Massive State Cuts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50% </a:t>
            </a:r>
            <a:r>
              <a:rPr lang="en-US" sz="2800" b="0" dirty="0" smtClean="0"/>
              <a:t>of districts raise elementary class sizes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27,000 </a:t>
            </a:r>
            <a:r>
              <a:rPr lang="en-US" sz="2800" b="0" dirty="0" smtClean="0"/>
              <a:t>positions cut statewide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416 </a:t>
            </a:r>
            <a:r>
              <a:rPr lang="en-US" sz="2800" b="0" dirty="0"/>
              <a:t>school districts </a:t>
            </a:r>
            <a:r>
              <a:rPr lang="en-US" sz="2800" b="0" dirty="0" smtClean="0"/>
              <a:t>raise </a:t>
            </a:r>
            <a:r>
              <a:rPr lang="en-US" sz="2800" b="0" dirty="0"/>
              <a:t>property </a:t>
            </a:r>
            <a:r>
              <a:rPr lang="en-US" sz="2800" b="0" dirty="0" smtClean="0"/>
              <a:t>taxes post 2011-15, </a:t>
            </a:r>
            <a:r>
              <a:rPr lang="en-US" sz="2800" b="0" dirty="0"/>
              <a:t>at </a:t>
            </a:r>
            <a:r>
              <a:rPr lang="en-US" sz="2800" b="0" dirty="0" smtClean="0"/>
              <a:t>median </a:t>
            </a:r>
            <a:r>
              <a:rPr lang="en-US" sz="2800" b="0" dirty="0"/>
              <a:t>of </a:t>
            </a:r>
            <a:r>
              <a:rPr lang="en-US" sz="2800" b="0" dirty="0" smtClean="0"/>
              <a:t>6.6% increase</a:t>
            </a:r>
          </a:p>
          <a:p>
            <a:pPr marL="0" indent="0"/>
            <a:endParaRPr lang="en-US" sz="2800" b="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$570 million</a:t>
            </a:r>
            <a:r>
              <a:rPr lang="en-US" sz="2800" b="0" dirty="0" smtClean="0"/>
              <a:t> remain in cuts remain as Corbett leaves office</a:t>
            </a:r>
            <a:endParaRPr lang="en-US" sz="2800" b="0" dirty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  <a:p>
            <a:endParaRPr lang="en-US" sz="2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b="0" dirty="0" smtClean="0"/>
              <a:t>Philadelphia’s Burden of 2011 Cuts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7228639" y="4463535"/>
            <a:ext cx="1828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$153 million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0" dirty="0" smtClean="0"/>
              <a:t>Philadelphia Dramatically Increases Local Funding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92275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About the Public Interest Law Center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2" descr="P:\Administration\Directmail\2016 Direct Mail\Annual Report (2015)\Annual Report Photos\Eastwick Friends &amp; Neighbors Coalition.jpg"/>
          <p:cNvPicPr>
            <a:picLocks noChangeAspect="1" noChangeArrowheads="1"/>
          </p:cNvPicPr>
          <p:nvPr/>
        </p:nvPicPr>
        <p:blipFill>
          <a:blip r:embed="rId3" cstate="print"/>
          <a:srcRect b="11765"/>
          <a:stretch>
            <a:fillRect/>
          </a:stretch>
        </p:blipFill>
        <p:spPr bwMode="auto">
          <a:xfrm>
            <a:off x="3954780" y="4038600"/>
            <a:ext cx="4351020" cy="2514600"/>
          </a:xfrm>
          <a:prstGeom prst="rect">
            <a:avLst/>
          </a:prstGeom>
          <a:noFill/>
        </p:spPr>
      </p:pic>
      <p:pic>
        <p:nvPicPr>
          <p:cNvPr id="9" name="Picture 1" descr="P:\Administration\Directmail\2016 Direct Mail\Annual Report (2015)\Annual Report Photos\Parents of complaints project at December press conference.jpg"/>
          <p:cNvPicPr>
            <a:picLocks noChangeAspect="1" noChangeArrowheads="1"/>
          </p:cNvPicPr>
          <p:nvPr/>
        </p:nvPicPr>
        <p:blipFill>
          <a:blip r:embed="rId4" cstate="print"/>
          <a:srcRect t="18519"/>
          <a:stretch>
            <a:fillRect/>
          </a:stretch>
        </p:blipFill>
        <p:spPr bwMode="auto">
          <a:xfrm>
            <a:off x="982980" y="1752600"/>
            <a:ext cx="3740727" cy="2286000"/>
          </a:xfrm>
          <a:prstGeom prst="rect">
            <a:avLst/>
          </a:prstGeom>
          <a:noFill/>
        </p:spPr>
      </p:pic>
      <p:pic>
        <p:nvPicPr>
          <p:cNvPr id="10" name="Picture 1" descr="P:\Administration\Photos\2016\3.12.16 - Michael MacDonald\Inside Choice.jpg"/>
          <p:cNvPicPr>
            <a:picLocks noChangeAspect="1" noChangeArrowheads="1"/>
          </p:cNvPicPr>
          <p:nvPr/>
        </p:nvPicPr>
        <p:blipFill>
          <a:blip r:embed="rId5" cstate="print"/>
          <a:srcRect b="14354"/>
          <a:stretch>
            <a:fillRect/>
          </a:stretch>
        </p:blipFill>
        <p:spPr bwMode="auto">
          <a:xfrm>
            <a:off x="982980" y="4114800"/>
            <a:ext cx="2971800" cy="2349500"/>
          </a:xfrm>
          <a:prstGeom prst="rect">
            <a:avLst/>
          </a:prstGeom>
          <a:noFill/>
        </p:spPr>
      </p:pic>
      <p:pic>
        <p:nvPicPr>
          <p:cNvPr id="11" name="Picture 2" descr="P:\Administration\Directmail\2016 Direct Mail\Annual Report (2015)\Annual Report Photos\Soil Generation.jpg"/>
          <p:cNvPicPr>
            <a:picLocks noChangeAspect="1" noChangeArrowheads="1"/>
          </p:cNvPicPr>
          <p:nvPr/>
        </p:nvPicPr>
        <p:blipFill>
          <a:blip r:embed="rId6" cstate="print"/>
          <a:srcRect t="10127"/>
          <a:stretch>
            <a:fillRect/>
          </a:stretch>
        </p:blipFill>
        <p:spPr bwMode="auto">
          <a:xfrm>
            <a:off x="4869180" y="1752600"/>
            <a:ext cx="3276600" cy="2286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" cy="104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b="0" dirty="0" smtClean="0"/>
              <a:t>Effects of Massive State Cuts in Philadelphia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0" dirty="0" smtClean="0"/>
              <a:t>$300 Million in state/federal funds cut in single year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Class sizes increase to average of 32 (with exception of special education classrooms)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23 schools closed in 2013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162</a:t>
            </a:r>
            <a:r>
              <a:rPr lang="en-US" sz="2800" dirty="0" smtClean="0"/>
              <a:t> </a:t>
            </a:r>
            <a:r>
              <a:rPr lang="en-US" sz="2800" b="0" dirty="0" smtClean="0"/>
              <a:t>Schools without a full time nurse in 2015-16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80% reduction in capital spending, 20% percent reduction in operations and maintenance of physical plant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xmlns="" val="34011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0" dirty="0" smtClean="0"/>
              <a:t>Governor Wolf’s Initial Proposal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$2 billion in Pre-K - 12 education over 4 years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$2 billion included $500+ million for 2015-2016, with money targeted first to districts who were cut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After protracted budget struggle: $350 million total over two years for basic education funding, not targeted first to districts which where cut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b="0" dirty="0" smtClean="0"/>
              <a:t>Basic Education Funding Commission Formula</a:t>
            </a:r>
            <a:br>
              <a:rPr lang="en-US" sz="3300" b="0" dirty="0" smtClean="0"/>
            </a:br>
            <a:r>
              <a:rPr lang="en-US" sz="3300" b="0" dirty="0" smtClean="0"/>
              <a:t> (Enacted July 2016)</a:t>
            </a:r>
            <a:endParaRPr lang="en-US" sz="3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Strengths: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Uses 3 year average student count.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Adds weights for poverty, concentrated poverty, English</a:t>
            </a:r>
          </a:p>
          <a:p>
            <a:r>
              <a:rPr lang="en-US" sz="2600" b="0" dirty="0" smtClean="0"/>
              <a:t>	Language learners, district </a:t>
            </a:r>
            <a:r>
              <a:rPr lang="en-US" sz="2600" b="0" dirty="0" err="1" smtClean="0"/>
              <a:t>sparsity</a:t>
            </a:r>
            <a:r>
              <a:rPr lang="en-US" sz="2600" b="0" dirty="0" smtClean="0"/>
              <a:t>, charter students.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Takes account of district tax effort and fiscal capacity to raise local share, replacing the traditional aid ratio.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None/>
            </a:pPr>
            <a:endParaRPr lang="en-US" sz="2600" b="0" dirty="0" smtClean="0"/>
          </a:p>
          <a:p>
            <a:pPr>
              <a:buNone/>
            </a:pPr>
            <a:endParaRPr lang="en-US" sz="2600" b="0" dirty="0" smtClean="0"/>
          </a:p>
          <a:p>
            <a:pPr>
              <a:buNone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xmlns="" val="23790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b="0" dirty="0" smtClean="0"/>
              <a:t>Basic Education Funding Commission Formula (Enacted July 2016)</a:t>
            </a:r>
            <a:endParaRPr lang="en-US" sz="3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Weaknesses: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Purposefully excludes total funding needed, so only looks at relative needs of districts</a:t>
            </a:r>
          </a:p>
          <a:p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r>
              <a:rPr lang="en-US" sz="2600" b="0" dirty="0" smtClean="0"/>
              <a:t>Only applies to funding added after its adoption, so inequities are locked in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$1.1 billion worth of inequity baked in </a:t>
            </a:r>
          </a:p>
          <a:p>
            <a:pPr lvl="1">
              <a:buFont typeface="Arial" pitchFamily="34" charset="0"/>
              <a:buChar char="•"/>
            </a:pPr>
            <a:endParaRPr lang="en-US" sz="2600" b="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400" dirty="0" smtClean="0"/>
              <a:t>No Impact on Unequal Local Tax Burdens</a:t>
            </a:r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Font typeface="Arial" pitchFamily="34" charset="0"/>
              <a:buChar char="•"/>
            </a:pPr>
            <a:endParaRPr lang="en-US" sz="2600" b="0" dirty="0" smtClean="0"/>
          </a:p>
          <a:p>
            <a:pPr>
              <a:buNone/>
            </a:pPr>
            <a:endParaRPr lang="en-US" sz="2600" b="0" dirty="0" smtClean="0"/>
          </a:p>
          <a:p>
            <a:pPr>
              <a:buNone/>
            </a:pPr>
            <a:endParaRPr lang="en-US" sz="2600" b="0" dirty="0" smtClean="0"/>
          </a:p>
          <a:p>
            <a:pPr>
              <a:buNone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xmlns="" val="25585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0" dirty="0" smtClean="0"/>
              <a:t>Funding Formula Demonstrates the Unfairness of the Current System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81000" y="1600200"/>
          <a:ext cx="8458200" cy="51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819400"/>
                <a:gridCol w="2686050"/>
                <a:gridCol w="2114550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School District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Gain if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all funds were distributed according to the formula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Per Student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York City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$50,968,403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$6,588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Reading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$97,998,567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$5,415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Pottstown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$13,772,505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$4,218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Harrisburg City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$29,048,235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$4,113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Lancaster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$43,751,120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$3,827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Wilkes-Barre Area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$25,877,225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$3,461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Hanover Public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$5,840,933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$3,117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Allentown City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$57,381,721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$3,042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Sto-Rox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$5,211,615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$2,996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Jim Thorpe Area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$6,698,091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$2,996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Lebanon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$13,697,719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$2,759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Scranton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$27,303,244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$2,742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Midland Borough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$1,058,464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$2,438</a:t>
                      </a:r>
                    </a:p>
                  </a:txBody>
                  <a:tcPr marL="9525" marR="9525" marT="9525" marB="0" anchor="b"/>
                </a:tc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298,419,264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0" dirty="0" smtClean="0"/>
              <a:t>Funding Formula Demonstrates Racial </a:t>
            </a:r>
            <a:br>
              <a:rPr lang="en-US" sz="3300" b="0" dirty="0" smtClean="0"/>
            </a:br>
            <a:r>
              <a:rPr lang="en-US" sz="3300" b="0" dirty="0" smtClean="0"/>
              <a:t>Inequities in Current Funding</a:t>
            </a:r>
            <a:endParaRPr lang="en-US" sz="33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867400" cy="481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Mosenkis,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 much do school districts need today?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12648" y="1692274"/>
            <a:ext cx="8153400" cy="4495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Despite the state not wanting to publish an “adequacy” amount, the Law Center conducted a study which used the new funding formula to give estimates of the amount the state needs to contribute.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State funds needed: </a:t>
            </a:r>
          </a:p>
          <a:p>
            <a:pPr marL="1691640" lvl="3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Between $3 and $4 billion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</a:pPr>
            <a:r>
              <a:rPr lang="en-US" sz="2400" dirty="0" smtClean="0"/>
              <a:t>Study available: www.pubintlaw.org/befc-adequacy-calculation/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/>
              <a:t>$3-4 Billion would be impossible to raise…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15198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6553200"/>
            <a:ext cx="566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Ron </a:t>
            </a:r>
            <a:r>
              <a:rPr lang="en-US" dirty="0" err="1" smtClean="0"/>
              <a:t>Cowell</a:t>
            </a:r>
            <a:r>
              <a:rPr lang="en-US" dirty="0" smtClean="0"/>
              <a:t>, Education and Policy Leadership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0" dirty="0" smtClean="0"/>
              <a:t>Does the Funding Formula Make the System Fair? No.</a:t>
            </a:r>
            <a:endParaRPr lang="en-US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92275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0" dirty="0" smtClean="0"/>
              <a:t>Statewide PSSA results show our children are struggling: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Math (grades 3-8): 57.5% score below proficient, and more than 25% score below basic. 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English Language Arts (grades 3-8): 39.5% score below proficient,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Science (grades 4 and 8): 33% below proficient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r>
              <a:rPr lang="en-US" sz="2400" b="0" dirty="0" smtClean="0"/>
              <a:t>Statewide Keystone results show the same for high school students: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31.8% below proficient in Algebra, 23.2% below proficient in Literature, and 34.2% below proficient in Biology.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35052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solidFill>
                  <a:schemeClr val="accent1"/>
                </a:solidFill>
              </a:rPr>
              <a:t>Pennsylvania School Funding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</a:p>
          <a:p>
            <a:pPr marL="1154430" lvl="1" indent="-514350"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Low relative state contribution</a:t>
            </a:r>
          </a:p>
          <a:p>
            <a:pPr marL="1154430" lvl="1" indent="-514350"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Most funding not based on formula</a:t>
            </a:r>
          </a:p>
          <a:p>
            <a:pPr marL="1154430" lvl="1" indent="-514350"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No goal of fully funding schools</a:t>
            </a:r>
          </a:p>
          <a:p>
            <a:pPr marL="1154430" lvl="1" indent="-514350"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Unfair property tax burdens</a:t>
            </a:r>
          </a:p>
          <a:p>
            <a:pPr marL="1154430" lvl="1" indent="-514350"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Unacceptable outcomes for children</a:t>
            </a:r>
          </a:p>
          <a:p>
            <a:pPr marL="1154430" lvl="1" indent="-514350">
              <a:buAutoNum type="arabicPeriod"/>
            </a:pP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Term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9B2D1-8893-4FCB-B8BE-79BAB013E80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 (Besides the obvious.)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strike="sngStrike" dirty="0" smtClean="0"/>
              <a:t>Achievement</a:t>
            </a:r>
            <a:r>
              <a:rPr lang="en-US" sz="2400" b="0" dirty="0" smtClean="0"/>
              <a:t> Opportunity gaps for children of color and disadvantaged kids costs all of us.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2015 Rand Corporation Study finds: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/>
              <a:t>Since 2003, failing to close opportunity gap cost Pennsylvania $44 billion in lost GDP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Closing the gap would increase the lifetime earnings of each cohort of students by $1-3 billion.</a:t>
            </a:r>
            <a:endParaRPr lang="en-U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smtClean="0"/>
              <a:t>In Summary</a:t>
            </a:r>
            <a:endParaRPr lang="en-US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Current System does </a:t>
            </a:r>
            <a:r>
              <a:rPr lang="en-US" sz="2400" b="0" dirty="0"/>
              <a:t>not provide for any assessment of what is needed to meet state standards </a:t>
            </a:r>
            <a:r>
              <a:rPr lang="en-US" sz="2400" b="0" dirty="0" smtClean="0"/>
              <a:t>(adequacy</a:t>
            </a:r>
            <a:r>
              <a:rPr lang="en-US" sz="2400" b="0" dirty="0"/>
              <a:t>) nor any guidelines for amount of state appropriations</a:t>
            </a:r>
            <a:r>
              <a:rPr lang="en-US" sz="2400" b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Because the budget starts with what a district has already gotten, almost 80% of a state’s Basic Ed grant is based on its 1991 demographics</a:t>
            </a:r>
            <a:r>
              <a:rPr lang="en-US" sz="2400" b="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Any solution needs to address actual current needs and/or how to overcome past inequities when distributing new funds.</a:t>
            </a:r>
          </a:p>
          <a:p>
            <a:endParaRPr lang="en-US" b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2819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Continuing challenges, unmet needs, and legislative issues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9B2D1-8893-4FCB-B8BE-79BAB013E80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8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The Governor’s 2017-18 Budget Proposal</a:t>
            </a:r>
            <a:endParaRPr lang="en-US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Good News: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$100 Million for Basic Education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$25 Million for Special Education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Bad News: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Increase is less than inflation: a real world cut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$50 million dollars in transportation costs cut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$144  million increase in school district’s share of pension payments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7162800" y="18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162800" y="3657600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smtClean="0"/>
              <a:t>Need vs. the Governor’s Budget Proposal</a:t>
            </a:r>
            <a:endParaRPr lang="en-US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143000" y="1524000"/>
          <a:ext cx="6248400" cy="4336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521"/>
                <a:gridCol w="1708079"/>
                <a:gridCol w="1828800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Student Increase with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minimum needed funds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Student Increase under Gov. Proposal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Reading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$215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Erie City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$115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Lebanon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$144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Scranton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$117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Wilkes-Barre Area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Hazleton Area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$69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Carbondale Area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$114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Greater Johnstown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$120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 City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$114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Allentown City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$148</a:t>
                      </a:r>
                    </a:p>
                  </a:txBody>
                  <a:tcPr marL="9525" marR="9525" marT="9525" marB="0" anchor="b"/>
                </a:tc>
              </a:tr>
              <a:tr h="331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Panther Valley 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$4,203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172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(Distribution doesn’t consider unfairness within already distributed money)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/>
              <a:t>The Year Ahead for School Districts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92275"/>
          <a:ext cx="7997825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01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PASA / PABSO Report on School District Budgets:  </a:t>
            </a:r>
          </a:p>
          <a:p>
            <a:r>
              <a:rPr lang="en-US" dirty="0" smtClean="0"/>
              <a:t>http://www.pasa-net.org/Files/SurveysAndReports/2017/BudgetReportJan2017.pdf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smtClean="0"/>
              <a:t>The Challenges ahead for Philadelphia</a:t>
            </a:r>
            <a:endParaRPr lang="en-US" sz="3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District remains underfunded by state by between $878 million and $1.12 billion dollars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Philadelphia receives $153 million less from state than in 2011-12</a:t>
            </a: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By 2021: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/>
              <a:t>School District projects annual operating deficit of $229 million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/>
              <a:t>Annual Charter School costs will grow by $383 million from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Other Legislative Challenges Ahead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Property Tax Elimination—SB 76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Charter School Law “reform”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Rather than fixing broken charter school system, expansion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Expansion of voucher-like programs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Tax dollars diverted for private schools, with little accountability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Medicaid cuts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Pennsylvania receives significant reimbursement for kids with special education needs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b="0" dirty="0" smtClean="0"/>
          </a:p>
          <a:p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rgbClr val="002060"/>
                </a:solidFill>
              </a:rPr>
              <a:t>SB 76: A Disaster</a:t>
            </a:r>
            <a:endParaRPr lang="en-US" sz="36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000" b="0" dirty="0" smtClean="0"/>
              <a:t>Replaces school taxes with income and sales taxes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000" b="0" dirty="0" smtClean="0"/>
              <a:t>Shift of $2 billion from corporations to individuals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000" b="0" dirty="0" smtClean="0"/>
              <a:t>Taxpayers forgo millions of $ worth of tax deductions to federal government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000" b="0" dirty="0" smtClean="0"/>
              <a:t>Dramatically favors the wealthy districts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000" b="0" dirty="0" smtClean="0"/>
              <a:t>No future flexibility for increased needs</a:t>
            </a:r>
          </a:p>
          <a:p>
            <a:pPr>
              <a:buFont typeface="Arial" pitchFamily="34" charset="0"/>
              <a:buChar char="•"/>
            </a:pPr>
            <a:endParaRPr lang="en-US" sz="3000" b="0" dirty="0" smtClean="0"/>
          </a:p>
          <a:p>
            <a:pPr>
              <a:buFont typeface="Arial" pitchFamily="34" charset="0"/>
              <a:buChar char="•"/>
            </a:pPr>
            <a:endParaRPr lang="en-US" sz="3000" b="0" dirty="0" smtClean="0"/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2060"/>
                </a:solidFill>
              </a:rPr>
              <a:t>State Education Funding after SB 76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-161925" y="1752600"/>
          <a:ext cx="94678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0" dirty="0" smtClean="0">
                <a:solidFill>
                  <a:srgbClr val="002060"/>
                </a:solidFill>
              </a:rPr>
              <a:t>Sources of Pennsylvania Education Funds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1279524"/>
            <a:ext cx="533400" cy="24447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ctr"/>
            <a:fld id="{995AEF22-3727-4354-8F1F-B70B3C9DA6DB}" type="slidenum">
              <a:rPr lang="en-US" sz="1200">
                <a:solidFill>
                  <a:schemeClr val="bg1"/>
                </a:solidFill>
                <a:latin typeface="Arial" pitchFamily="34" charset="0"/>
              </a:rPr>
              <a:pPr algn="ctr"/>
              <a:t>4</a:t>
            </a:fld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5240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" y="16002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Other Legislative Challenges: Charters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Charter School Special Education Funding Reform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Allocating charter schools funds based on the actual disability status of a student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Charter schools received over $100 million per year in special education payments from school districts that charter schools do not spend on special education services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HB 700: requires Philadelphia to add 3,000 new children to charters each year, without any regard to capacity, cost or quality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 smtClean="0">
                <a:solidFill>
                  <a:srgbClr val="002060"/>
                </a:solidFill>
              </a:rPr>
              <a:t>2014-2015 Proportions of Special Education Students Served in Public Schools in Philadelphia </a:t>
            </a:r>
            <a:r>
              <a:rPr lang="en-US" sz="2400" dirty="0" smtClean="0">
                <a:solidFill>
                  <a:srgbClr val="002060"/>
                </a:solidFill>
              </a:rPr>
              <a:t>(By Type of Disability)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52400" y="1600201"/>
          <a:ext cx="875469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477000"/>
            <a:ext cx="353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Source: Education Law Center-PA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250: Expansion of business tax credits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b="0" dirty="0" smtClean="0"/>
              <a:t>	Current Credits	New Credits	Total</a:t>
            </a:r>
            <a:endParaRPr lang="en-US" dirty="0" smtClean="0"/>
          </a:p>
          <a:p>
            <a:r>
              <a:rPr lang="en-US" dirty="0" smtClean="0"/>
              <a:t>EITC 		   $125 mill.	$50 mill.	$175 mill.</a:t>
            </a:r>
          </a:p>
          <a:p>
            <a:r>
              <a:rPr lang="en-US" dirty="0" smtClean="0"/>
              <a:t>OSTC 		</a:t>
            </a:r>
            <a:r>
              <a:rPr lang="en-US" u="sng" dirty="0" smtClean="0"/>
              <a:t>       50 	</a:t>
            </a:r>
            <a:r>
              <a:rPr lang="en-US" dirty="0" smtClean="0"/>
              <a:t>	</a:t>
            </a:r>
            <a:r>
              <a:rPr lang="en-US" u="sng" dirty="0" smtClean="0"/>
              <a:t>$25 	</a:t>
            </a:r>
            <a:r>
              <a:rPr lang="en-US" dirty="0" smtClean="0"/>
              <a:t> 	</a:t>
            </a:r>
            <a:r>
              <a:rPr lang="en-US" u="sng" dirty="0" smtClean="0"/>
              <a:t>    75 </a:t>
            </a:r>
            <a:r>
              <a:rPr lang="en-US" dirty="0" smtClean="0"/>
              <a:t>	   </a:t>
            </a:r>
          </a:p>
          <a:p>
            <a:r>
              <a:rPr lang="en-US" dirty="0" smtClean="0"/>
              <a:t>    </a:t>
            </a:r>
            <a:r>
              <a:rPr lang="en-US" b="0" dirty="0" smtClean="0"/>
              <a:t>Total		    </a:t>
            </a:r>
            <a:r>
              <a:rPr lang="en-US" dirty="0" smtClean="0"/>
              <a:t>$175mill.	$75 mill.	$250 mill.</a:t>
            </a:r>
          </a:p>
          <a:p>
            <a:endParaRPr lang="en-US" dirty="0" smtClean="0"/>
          </a:p>
          <a:p>
            <a:r>
              <a:rPr lang="en-US" dirty="0" smtClean="0"/>
              <a:t>EITC/OSTC  serve 250,000 students. </a:t>
            </a:r>
          </a:p>
          <a:p>
            <a:r>
              <a:rPr lang="en-US" dirty="0" smtClean="0"/>
              <a:t>			$75 mill increase = $300/student</a:t>
            </a:r>
          </a:p>
          <a:p>
            <a:endParaRPr lang="en-US" dirty="0" smtClean="0"/>
          </a:p>
          <a:p>
            <a:r>
              <a:rPr lang="en-US" dirty="0" smtClean="0"/>
              <a:t> School Districts serve 1.7 mill. students. </a:t>
            </a:r>
          </a:p>
          <a:p>
            <a:r>
              <a:rPr lang="en-US" dirty="0" smtClean="0"/>
              <a:t>   			 Proposed $75 mill increase = $44 / student</a:t>
            </a:r>
          </a:p>
          <a:p>
            <a:endParaRPr lang="en-US" dirty="0" smtClean="0"/>
          </a:p>
          <a:p>
            <a:r>
              <a:rPr lang="en-US" dirty="0" smtClean="0"/>
              <a:t>Votes in House March 13</a:t>
            </a:r>
            <a:r>
              <a:rPr lang="en-US" baseline="30000" dirty="0" smtClean="0"/>
              <a:t>th</a:t>
            </a:r>
            <a:r>
              <a:rPr lang="en-US" dirty="0" smtClean="0"/>
              <a:t>:  149 to 39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Other Legislative Challenges: Medicaid Reduction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b="0" dirty="0" smtClean="0"/>
          </a:p>
          <a:p>
            <a:endParaRPr lang="en-US" sz="2800" b="0" dirty="0" smtClean="0"/>
          </a:p>
          <a:p>
            <a:r>
              <a:rPr lang="en-US" sz="2800" b="0" dirty="0" smtClean="0"/>
              <a:t>Pennsylvania School Districts receive $140 million from Medicaid as reimbursement for expenses to assist students with disabilities attend school.</a:t>
            </a:r>
            <a:endParaRPr lang="en-US" sz="2800" b="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Funding Lawsuit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5F89B2D1-8893-4FCB-B8BE-79BAB013E80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583318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1" dirty="0" smtClean="0"/>
              <a:t>William Penn SD et al., v. PDE et al.:</a:t>
            </a:r>
            <a:r>
              <a:rPr lang="en-US" b="0" dirty="0" smtClean="0"/>
              <a:t> Petition</a:t>
            </a:r>
            <a:endParaRPr lang="en-US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Filed:		</a:t>
            </a:r>
            <a:r>
              <a:rPr lang="en-US" b="0" dirty="0" smtClean="0"/>
              <a:t>November 2014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Court: 		</a:t>
            </a:r>
            <a:r>
              <a:rPr lang="en-US" b="0" dirty="0" smtClean="0"/>
              <a:t>Pennsylvania Commonwealth Court		</a:t>
            </a:r>
          </a:p>
          <a:p>
            <a:endParaRPr lang="en-US" dirty="0" smtClean="0"/>
          </a:p>
          <a:p>
            <a:pPr marL="31750" indent="-31750"/>
            <a:r>
              <a:rPr lang="en-US" dirty="0" smtClean="0"/>
              <a:t>Count I:		“The General Assembly shall provide for the 			maintenance and support of a thorough and 			efficient system of public education to serve the needs of 		the  Commonwealth.”</a:t>
            </a:r>
            <a:r>
              <a:rPr lang="en-US" b="0" dirty="0" smtClean="0"/>
              <a:t>	</a:t>
            </a:r>
          </a:p>
          <a:p>
            <a:pPr marL="31750" indent="-31750"/>
            <a:endParaRPr lang="en-US" b="0" dirty="0" smtClean="0"/>
          </a:p>
          <a:p>
            <a:pPr marL="31750" indent="-31750"/>
            <a:r>
              <a:rPr lang="en-US" b="0" dirty="0" smtClean="0"/>
              <a:t>			-Article III, Section 14</a:t>
            </a:r>
          </a:p>
          <a:p>
            <a:pPr marL="31750" indent="-31750"/>
            <a:r>
              <a:rPr lang="en-US" b="0" dirty="0" smtClean="0"/>
              <a:t>			Constitution of the Commonwealth of Pennsylvania</a:t>
            </a:r>
          </a:p>
          <a:p>
            <a:pPr marL="31750" indent="-31750"/>
            <a:endParaRPr lang="en-US" b="0" dirty="0" smtClean="0"/>
          </a:p>
          <a:p>
            <a:pPr marL="31750" indent="-31750"/>
            <a:r>
              <a:rPr lang="en-US" b="0" dirty="0" smtClean="0"/>
              <a:t>	</a:t>
            </a:r>
            <a:r>
              <a:rPr lang="en-US" dirty="0" smtClean="0"/>
              <a:t>Count II</a:t>
            </a:r>
            <a:r>
              <a:rPr lang="en-US" b="0" dirty="0" smtClean="0"/>
              <a:t>: 	Equal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1" dirty="0" smtClean="0"/>
              <a:t>William Penn SD et al., v. PDE et al.: </a:t>
            </a:r>
            <a:r>
              <a:rPr lang="en-US" sz="3100" b="0" dirty="0" smtClean="0"/>
              <a:t>Petitioners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92274"/>
            <a:ext cx="8153400" cy="4860926"/>
          </a:xfrm>
        </p:spPr>
        <p:txBody>
          <a:bodyPr>
            <a:normAutofit/>
          </a:bodyPr>
          <a:lstStyle/>
          <a:p>
            <a:pPr marL="31750" indent="-31750" algn="ctr"/>
            <a:r>
              <a:rPr lang="en-US" sz="2400" b="0" dirty="0" smtClean="0"/>
              <a:t>William Penn School District</a:t>
            </a:r>
          </a:p>
          <a:p>
            <a:pPr marL="31750" indent="-31750" algn="ctr"/>
            <a:r>
              <a:rPr lang="en-US" sz="2400" b="0" dirty="0" smtClean="0"/>
              <a:t>Panther Valley School District</a:t>
            </a:r>
          </a:p>
          <a:p>
            <a:pPr marL="31750" indent="-31750" algn="ctr"/>
            <a:r>
              <a:rPr lang="en-US" sz="2400" b="0" dirty="0" smtClean="0"/>
              <a:t>School District of Lancaster</a:t>
            </a:r>
          </a:p>
          <a:p>
            <a:pPr marL="31750" indent="-31750" algn="ctr"/>
            <a:r>
              <a:rPr lang="en-US" sz="2400" b="0" dirty="0" smtClean="0"/>
              <a:t>Greater Johnstown School District</a:t>
            </a:r>
          </a:p>
          <a:p>
            <a:pPr marL="31750" indent="-31750" algn="ctr"/>
            <a:r>
              <a:rPr lang="en-US" sz="2400" b="0" dirty="0" smtClean="0"/>
              <a:t>Wilkes-Barre Area School District</a:t>
            </a:r>
          </a:p>
          <a:p>
            <a:pPr marL="31750" indent="-31750" algn="ctr"/>
            <a:r>
              <a:rPr lang="en-US" sz="2400" b="0" dirty="0" smtClean="0"/>
              <a:t>Shenandoah Valley School District</a:t>
            </a:r>
          </a:p>
          <a:p>
            <a:pPr marL="31750" indent="-31750" algn="ctr"/>
            <a:r>
              <a:rPr lang="en-US" sz="2400" b="0" dirty="0" smtClean="0"/>
              <a:t>Seven parents (2 from Philadelphia)</a:t>
            </a:r>
          </a:p>
          <a:p>
            <a:pPr marL="31750" indent="-31750" algn="ctr"/>
            <a:r>
              <a:rPr lang="en-US" sz="2400" b="0" dirty="0" smtClean="0"/>
              <a:t>NAACP – Pennsylvania State Conference</a:t>
            </a:r>
          </a:p>
          <a:p>
            <a:pPr marL="31750" indent="-31750" algn="ctr"/>
            <a:r>
              <a:rPr lang="en-US" sz="2400" b="0" dirty="0" smtClean="0"/>
              <a:t>Pennsylvania Association of Rural and Small Schools*</a:t>
            </a:r>
          </a:p>
          <a:p>
            <a:pPr marL="31750" indent="-31750" algn="ctr"/>
            <a:endParaRPr lang="en-US" sz="2200" b="0" dirty="0" smtClean="0"/>
          </a:p>
          <a:p>
            <a:pPr marL="31750" indent="-31750" algn="ctr"/>
            <a:r>
              <a:rPr lang="en-US" sz="2200" b="0" dirty="0" smtClean="0"/>
              <a:t>* Includes 150 public school districts and 13 Intermediate Units</a:t>
            </a:r>
          </a:p>
          <a:p>
            <a:pPr marL="31750" indent="-31750"/>
            <a:endParaRPr lang="en-US" sz="2400" b="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750" indent="-31750" algn="ctr"/>
            <a:r>
              <a:rPr lang="en-US" sz="2400" b="0" dirty="0" smtClean="0"/>
              <a:t>Pennsylvania Department of Education</a:t>
            </a:r>
          </a:p>
          <a:p>
            <a:pPr marL="31750" indent="-31750" algn="ctr"/>
            <a:r>
              <a:rPr lang="en-US" sz="2400" b="0" dirty="0" smtClean="0"/>
              <a:t>President Pro-Tempore of PA Senate</a:t>
            </a:r>
          </a:p>
          <a:p>
            <a:pPr marL="31750" indent="-31750" algn="ctr"/>
            <a:r>
              <a:rPr lang="en-US" sz="2400" b="0" dirty="0" smtClean="0"/>
              <a:t>Speaker of the PA House of Representatives</a:t>
            </a:r>
          </a:p>
          <a:p>
            <a:pPr marL="31750" indent="-31750" algn="ctr"/>
            <a:r>
              <a:rPr lang="en-US" sz="2400" b="0" dirty="0" smtClean="0"/>
              <a:t>The Governor of the Commonwealth</a:t>
            </a:r>
          </a:p>
          <a:p>
            <a:pPr marL="31750" indent="-31750" algn="ctr"/>
            <a:r>
              <a:rPr lang="en-US" sz="2400" b="0" dirty="0" smtClean="0"/>
              <a:t>Pennsylvania State Board of Education</a:t>
            </a:r>
          </a:p>
          <a:p>
            <a:pPr marL="31750" indent="-31750" algn="ctr"/>
            <a:r>
              <a:rPr lang="en-US" sz="2400" b="0" dirty="0" smtClean="0"/>
              <a:t>Secretary of Education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b="0" i="1" dirty="0" smtClean="0"/>
              <a:t> William Penn SD et al., v. PDE et </a:t>
            </a:r>
            <a:r>
              <a:rPr lang="en-US" b="0" i="1" dirty="0" err="1" smtClean="0"/>
              <a:t>al.</a:t>
            </a:r>
            <a:r>
              <a:rPr lang="en-US" b="0" dirty="0" err="1" smtClean="0"/>
              <a:t>:Respondents</a:t>
            </a:r>
            <a:r>
              <a:rPr lang="en-US" b="0" i="1" dirty="0" smtClean="0"/>
              <a:t> </a:t>
            </a:r>
            <a:endParaRPr lang="en-US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0" dirty="0" smtClean="0"/>
              <a:t>We are asking the court to:</a:t>
            </a:r>
          </a:p>
          <a:p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Declare that the current system of funding our schools is unconstitutional</a:t>
            </a:r>
          </a:p>
          <a:p>
            <a:r>
              <a:rPr lang="en-US" sz="2400" b="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Order the legislature to cease using an inadequate funding scheme</a:t>
            </a:r>
          </a:p>
          <a:p>
            <a:r>
              <a:rPr lang="en-US" sz="2400" b="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Order the legislature to create and maintain a funding system that will enable all students to meet state academic standards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b="0" i="1" dirty="0" smtClean="0"/>
              <a:t>William Penn SD et al., v. PDE et al</a:t>
            </a:r>
            <a:r>
              <a:rPr lang="en-US" b="0" dirty="0" smtClean="0"/>
              <a:t>.: Remedy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1" dirty="0" smtClean="0"/>
              <a:t>William Penn SD et al., v. PDE et al</a:t>
            </a:r>
            <a:r>
              <a:rPr lang="en-US" b="0" dirty="0" smtClean="0"/>
              <a:t>.: Current Status: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b="0" dirty="0" smtClean="0"/>
          </a:p>
          <a:p>
            <a:r>
              <a:rPr lang="en-US" sz="2800" b="0" dirty="0" smtClean="0"/>
              <a:t>Governor and Legislative leaders argued that the case is not “</a:t>
            </a:r>
            <a:r>
              <a:rPr lang="en-US" sz="2800" b="0" dirty="0" err="1" smtClean="0"/>
              <a:t>justiciable</a:t>
            </a:r>
            <a:r>
              <a:rPr lang="en-US" sz="2800" b="0" dirty="0" smtClean="0"/>
              <a:t>;” the issue cannot be heard by the courts. 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April 2015: Commonwealth Court dismissed the case on this basis.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May 2015: Appeal to Pennsylvania Supreme Court (as a matter of right)</a:t>
            </a:r>
          </a:p>
          <a:p>
            <a:endParaRPr lang="en-US" sz="2800" b="0" dirty="0" smtClean="0"/>
          </a:p>
          <a:p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How does Pennsylvania compare?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92275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/>
              <a:t>September 2016: Oral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P:\Administration\Photos\2016\9.13.16 School Funding Oral Argument\Fair Funding Lawsuit Legal Team_comp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29100"/>
            <a:ext cx="3505200" cy="2628900"/>
          </a:xfrm>
          <a:prstGeom prst="rect">
            <a:avLst/>
          </a:prstGeom>
          <a:noFill/>
        </p:spPr>
      </p:pic>
      <p:pic>
        <p:nvPicPr>
          <p:cNvPr id="1028" name="Picture 4" descr="P:\Administration\Photos\2016\9.13.16 School Funding Oral Argument\Fair Funding Rally_compres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692260" cy="2464254"/>
          </a:xfrm>
          <a:prstGeom prst="rect">
            <a:avLst/>
          </a:prstGeom>
          <a:noFill/>
        </p:spPr>
      </p:pic>
      <p:pic>
        <p:nvPicPr>
          <p:cNvPr id="1029" name="Picture 5" descr="P:\Administration\Photos\2016\9.13.16 School Funding Oral Argument\IMG_20160913_082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76400"/>
            <a:ext cx="3251200" cy="2438400"/>
          </a:xfrm>
          <a:prstGeom prst="rect">
            <a:avLst/>
          </a:prstGeom>
          <a:noFill/>
        </p:spPr>
      </p:pic>
      <p:pic>
        <p:nvPicPr>
          <p:cNvPr id="1030" name="Picture 6" descr="P:\Administration\Photos\2016\9.13.16 School Funding Oral Argument\Jennifer Clarke, Public Interest Law Center, Sen. Vincent Hugh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2672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/>
              <a:t>September 2016: Oral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50" name="Picture 2" descr="P:\PROGRAMS &amp; PROJECTS\Schools\2017 Briefing\pictur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3886200" cy="2590800"/>
          </a:xfrm>
          <a:prstGeom prst="rect">
            <a:avLst/>
          </a:prstGeom>
          <a:noFill/>
        </p:spPr>
      </p:pic>
      <p:pic>
        <p:nvPicPr>
          <p:cNvPr id="2052" name="Picture 4" descr="P:\PROGRAMS &amp; PROJECTS\Schools\2017 Briefing\pictur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3886200" cy="2445068"/>
          </a:xfrm>
          <a:prstGeom prst="rect">
            <a:avLst/>
          </a:prstGeom>
          <a:noFill/>
        </p:spPr>
      </p:pic>
      <p:pic>
        <p:nvPicPr>
          <p:cNvPr id="2053" name="Picture 5" descr="P:\Administration\Photos\2016\9.13.16 School Funding Oral Argument\IMAG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524038" y="-22123400"/>
            <a:ext cx="9601200" cy="17068800"/>
          </a:xfrm>
          <a:prstGeom prst="rect">
            <a:avLst/>
          </a:prstGeom>
          <a:noFill/>
        </p:spPr>
      </p:pic>
      <p:pic>
        <p:nvPicPr>
          <p:cNvPr id="2054" name="Picture 6" descr="P:\Administration\Photos\2016\9.13.16 School Funding Oral Argument\IMAG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24000" y="-20472400"/>
            <a:ext cx="9601200" cy="17068800"/>
          </a:xfrm>
          <a:prstGeom prst="rect">
            <a:avLst/>
          </a:prstGeom>
          <a:noFill/>
        </p:spPr>
      </p:pic>
      <p:pic>
        <p:nvPicPr>
          <p:cNvPr id="10" name="Picture 2" descr="P:\Administration\Photos\2016\9.13.16 School Funding Oral Argument\IMAG04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05400" y="1752600"/>
            <a:ext cx="2819400" cy="501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0" i="1" dirty="0" smtClean="0"/>
              <a:t>William Penn SD et al., v. PDE et al</a:t>
            </a:r>
            <a:r>
              <a:rPr lang="en-US" b="0" dirty="0" smtClean="0"/>
              <a:t>.: Legal Arguments  by the Governor and Legislators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Similar cases decided in 1999; Supreme Court ruled there were not manageable standards. 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Process for securing a remedy is messy and time-consuming. 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The only obligation the legislature has is to “turn the lights on;” they are meeting that obligation.  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No child has an enforceable right to a sound education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0" i="1" dirty="0" smtClean="0"/>
              <a:t>William Penn SD et al., v. PDE et al</a:t>
            </a:r>
            <a:r>
              <a:rPr lang="en-US" b="0" dirty="0" smtClean="0"/>
              <a:t>.: Legal Arguments by the Families and School Districts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Today there are measurable standards: </a:t>
            </a:r>
          </a:p>
          <a:p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Legislature has prescribed what children should learn</a:t>
            </a:r>
          </a:p>
          <a:p>
            <a:r>
              <a:rPr lang="en-US" b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Legislature has established standardized tests to measure learning.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Legislature is capable of determining how much it costs for children to learn content as shown in the 2007 Costing Out study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r>
              <a:rPr lang="en-US" sz="2400" dirty="0" smtClean="0"/>
              <a:t>No Court in any state has ever held that education equal protection claims are not </a:t>
            </a:r>
            <a:r>
              <a:rPr lang="en-US" sz="2400" dirty="0" err="1" smtClean="0"/>
              <a:t>justiciable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The Court is the only body that is legally obligated to protects children’s constitutional rights.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Has this been done before?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YES! </a:t>
            </a:r>
          </a:p>
          <a:p>
            <a:endParaRPr lang="en-US" sz="3200" b="0" dirty="0" smtClean="0"/>
          </a:p>
          <a:p>
            <a:pPr>
              <a:buFont typeface="Arial" pitchFamily="34" charset="0"/>
              <a:buChar char="•"/>
            </a:pPr>
            <a:r>
              <a:rPr lang="en-US" sz="3200" b="0" dirty="0" smtClean="0"/>
              <a:t>There have been successful constitutional lawsuits in 29 other states.</a:t>
            </a:r>
          </a:p>
          <a:p>
            <a:pPr>
              <a:buFont typeface="Arial" pitchFamily="34" charset="0"/>
              <a:buChar char="•"/>
            </a:pPr>
            <a:endParaRPr lang="en-US" sz="3200" b="0" dirty="0" smtClean="0"/>
          </a:p>
          <a:p>
            <a:pPr>
              <a:buFont typeface="Arial" pitchFamily="34" charset="0"/>
              <a:buChar char="•"/>
            </a:pPr>
            <a:r>
              <a:rPr lang="en-US" sz="3200" b="0" dirty="0" smtClean="0"/>
              <a:t>Seven other states have the same exact clause.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All seven times it has been found to be justiciable</a:t>
            </a:r>
            <a:r>
              <a:rPr lang="en-US" sz="3200" b="0" dirty="0" smtClean="0"/>
              <a:t> </a:t>
            </a:r>
          </a:p>
          <a:p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Matter with </a:t>
            </a:r>
            <a:r>
              <a:rPr lang="en-US" strike="sngStrike" dirty="0" smtClean="0"/>
              <a:t>Kansas</a:t>
            </a:r>
            <a:r>
              <a:rPr lang="en-US" dirty="0" smtClean="0"/>
              <a:t> Pennsylvania?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i="1" dirty="0" smtClean="0"/>
              <a:t>Gannon v. State of Kansas</a:t>
            </a:r>
            <a:r>
              <a:rPr lang="en-US" sz="2400" b="0" dirty="0" smtClean="0"/>
              <a:t>,  No. 112,267 (Mar. 2, 2017):</a:t>
            </a:r>
          </a:p>
          <a:p>
            <a:endParaRPr lang="en-US" sz="2400" b="0" dirty="0" smtClean="0"/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Claim under the Kansas Constitution’s education clause is </a:t>
            </a:r>
            <a:r>
              <a:rPr lang="en-US" sz="2400" dirty="0" err="1" smtClean="0"/>
              <a:t>justiciable</a:t>
            </a:r>
            <a:r>
              <a:rPr lang="en-US" sz="2400" dirty="0" smtClean="0"/>
              <a:t>; judicially manageable standards exist for such a claim, because of state standards that look a lot like Pennsylvania’s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Using test scores (which look better than Pennsylvania’s) and other evidence, the Court found the funding system constitutionally inadequate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Court specifically noted the effects on Hispanic and African-American students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/>
              <a:t>It ordered the Kansas Legislature and Government to fix it</a:t>
            </a:r>
          </a:p>
          <a:p>
            <a:pPr lvl="2">
              <a:buNone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Will this help?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500" dirty="0" smtClean="0"/>
              <a:t>YES! </a:t>
            </a:r>
          </a:p>
          <a:p>
            <a:pPr>
              <a:buFont typeface="Arial" pitchFamily="34" charset="0"/>
              <a:buChar char="•"/>
            </a:pPr>
            <a:r>
              <a:rPr lang="en-US" sz="3200" b="0" dirty="0" smtClean="0"/>
              <a:t>Studies show that funding lawsuits: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0" dirty="0" smtClean="0"/>
              <a:t>Bring about more revenue than a state would otherwise have raised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Increase academic achievement</a:t>
            </a:r>
            <a:endParaRPr lang="en-US" sz="3200" b="0" dirty="0" smtClean="0"/>
          </a:p>
          <a:p>
            <a:pPr>
              <a:buFont typeface="Arial" pitchFamily="34" charset="0"/>
              <a:buChar char="•"/>
            </a:pPr>
            <a:endParaRPr lang="en-US" sz="3200" b="0" dirty="0" smtClean="0"/>
          </a:p>
          <a:p>
            <a:pPr>
              <a:buFont typeface="Arial" pitchFamily="34" charset="0"/>
              <a:buChar char="•"/>
            </a:pPr>
            <a:r>
              <a:rPr lang="en-US" sz="3200" b="0" dirty="0" smtClean="0"/>
              <a:t>It would break political impasse over funding by invoking independent process based on cost analysis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F8D1B1A-BAF9-4011-9968-B5898E3BD594}" type="slidenum">
              <a:rPr lang="en-US">
                <a:latin typeface="Arial" pitchFamily="34" charset="0"/>
              </a:rPr>
              <a:pPr/>
              <a:t>57</a:t>
            </a:fld>
            <a:endParaRPr lang="en-US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500" b="1" dirty="0" smtClean="0">
                <a:solidFill>
                  <a:srgbClr val="002060"/>
                </a:solidFill>
              </a:rPr>
              <a:t>The Campaign for Fair Education Funding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8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endParaRPr lang="en-US" sz="2600" b="0" dirty="0" smtClean="0"/>
          </a:p>
          <a:p>
            <a:pPr marL="319088" indent="-319088" eaLnBrk="1" hangingPunct="1">
              <a:lnSpc>
                <a:spcPct val="90000"/>
              </a:lnSpc>
              <a:defRPr/>
            </a:pPr>
            <a:r>
              <a:rPr lang="en-US" sz="2600" b="0" dirty="0" smtClean="0"/>
              <a:t>*Adequacy	   *Equity	*Predictability  *Accountability</a:t>
            </a:r>
            <a:r>
              <a:rPr lang="en-US" sz="2600" b="1" dirty="0" smtClean="0"/>
              <a:t> </a:t>
            </a:r>
          </a:p>
        </p:txBody>
      </p:sp>
      <p:pic>
        <p:nvPicPr>
          <p:cNvPr id="5" name="Shape 18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6172200"/>
            <a:ext cx="39624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10200" y="6211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www.fairfundingpa.org</a:t>
            </a:r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FairFundingPA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5029199" cy="31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0" dirty="0" smtClean="0"/>
              <a:t>Our Website </a:t>
            </a:r>
          </a:p>
          <a:p>
            <a:pPr algn="ctr"/>
            <a:r>
              <a:rPr lang="en-US" sz="2800" b="0" dirty="0" smtClean="0"/>
              <a:t>http://www.pubintlaw.org/school-funding-lawsuit</a:t>
            </a:r>
          </a:p>
          <a:p>
            <a:pPr algn="ctr"/>
            <a:endParaRPr lang="en-US" sz="2800" b="0" dirty="0" smtClean="0"/>
          </a:p>
          <a:p>
            <a:pPr algn="ctr"/>
            <a:r>
              <a:rPr lang="en-US" sz="2800" b="0" dirty="0" smtClean="0"/>
              <a:t>Lawsuit Website</a:t>
            </a:r>
          </a:p>
          <a:p>
            <a:pPr algn="ctr"/>
            <a:r>
              <a:rPr lang="en-US" sz="2800" b="0" dirty="0" smtClean="0"/>
              <a:t>https://edfundinglawsuit.wordpress.com</a:t>
            </a:r>
          </a:p>
          <a:p>
            <a:pPr algn="ctr"/>
            <a:endParaRPr lang="en-US" sz="2800" b="0" dirty="0" smtClean="0"/>
          </a:p>
          <a:p>
            <a:pPr algn="ctr"/>
            <a:r>
              <a:rPr lang="en-US" sz="2800" b="0" dirty="0" smtClean="0"/>
              <a:t>Public Citizens for Children + Youth: http://www.pccy.org/</a:t>
            </a:r>
          </a:p>
          <a:p>
            <a:pPr algn="ctr"/>
            <a:endParaRPr lang="en-US" sz="2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 smtClean="0">
                <a:solidFill>
                  <a:srgbClr val="002060"/>
                </a:solidFill>
              </a:rPr>
              <a:t>Ratio of State and Local Money Spent on Rich Districts vs. Poor Districts</a:t>
            </a:r>
            <a:endParaRPr lang="en-US" sz="28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92275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Disparity in Delaware County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F89B2D1-8893-4FCB-B8BE-79BAB013E80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33400" y="1676400"/>
          <a:ext cx="8150225" cy="495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3070225"/>
                <a:gridCol w="2362200"/>
              </a:tblGrid>
              <a:tr h="3800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District 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burden:</a:t>
                      </a:r>
                      <a:r>
                        <a:rPr lang="en-US" baseline="0" dirty="0" smtClean="0"/>
                        <a:t> Equalized Mills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r>
                        <a:rPr lang="en-US" baseline="0" dirty="0" smtClean="0"/>
                        <a:t> per  Student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latin typeface="Arial"/>
                        </a:rPr>
                        <a:t>Marple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 Newtown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12.6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$21,994.58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Radnor Township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13.8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$23,134.07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Rose Tree Media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16.6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$22,070.70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Chester-Upland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18.8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$17,593.46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Haverford Township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19.0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$17,605.61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Penn-Delco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19.7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$15,306.84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Springfield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$16,960.64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Garnet Valley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21.3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$18,864.08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Interboro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24.3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$17,411.21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Upper Darby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25.5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$13,767.43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Wallingford-Swarthmore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27.1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$19,667.04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Southeast Delco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28.7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$15,296.67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Ridley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$17,468.90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Chichester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30.4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$19,398.06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William Penn SD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32.8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$15,633.13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3810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5100" u="sng" dirty="0" smtClean="0"/>
              <a:t>Radnor S.D</a:t>
            </a:r>
            <a:r>
              <a:rPr lang="en-US" sz="5100" dirty="0" smtClean="0"/>
              <a:t>.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sz="4500" dirty="0" smtClean="0"/>
              <a:t>Tax rate: 13.8 mil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4500" dirty="0" smtClean="0"/>
              <a:t>Local tax revenue per child: $19,675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4500" dirty="0" smtClean="0"/>
              <a:t>State per student contribution: $3,279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sz="4500" dirty="0" smtClean="0"/>
              <a:t>State/local per student: $22,954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4500" b="1" dirty="0" smtClean="0"/>
              <a:t>Students in poverty: 8.2% </a:t>
            </a:r>
            <a:r>
              <a:rPr lang="en-US" dirty="0" smtClean="0"/>
              <a:t>		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3886200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000" u="sng" dirty="0" smtClean="0"/>
              <a:t>William Penn S.D.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2700" dirty="0" smtClean="0"/>
              <a:t>Tax rate: 32.8 mil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2700" dirty="0" smtClean="0"/>
              <a:t>Local tax revenue per child: $8,231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2700" dirty="0" smtClean="0"/>
              <a:t>State per student contribution: $6,809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2700" dirty="0" smtClean="0"/>
              <a:t>State/local per student: $15,039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en-US" sz="2700" b="1" dirty="0" smtClean="0"/>
              <a:t>Students in poverty: 47.9%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000" dirty="0" smtClean="0">
                <a:solidFill>
                  <a:srgbClr val="002060"/>
                </a:solidFill>
              </a:rPr>
              <a:t>Local </a:t>
            </a:r>
            <a:r>
              <a:rPr lang="en-US" sz="3000" i="1" dirty="0" smtClean="0">
                <a:solidFill>
                  <a:srgbClr val="002060"/>
                </a:solidFill>
              </a:rPr>
              <a:t>Effort </a:t>
            </a:r>
            <a:r>
              <a:rPr lang="en-US" sz="3000" dirty="0" smtClean="0">
                <a:solidFill>
                  <a:srgbClr val="002060"/>
                </a:solidFill>
              </a:rPr>
              <a:t>is Not the Problem: </a:t>
            </a:r>
          </a:p>
          <a:p>
            <a:pPr lvl="0" algn="ctr">
              <a:spcBef>
                <a:spcPct val="0"/>
              </a:spcBef>
            </a:pPr>
            <a:r>
              <a:rPr lang="en-US" sz="3000" dirty="0" smtClean="0">
                <a:solidFill>
                  <a:srgbClr val="002060"/>
                </a:solidFill>
              </a:rPr>
              <a:t>Radnor vs. William Penn 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1279524"/>
            <a:ext cx="533400" cy="24447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ctr"/>
            <a:fld id="{995AEF22-3727-4354-8F1F-B70B3C9DA6DB}" type="slidenum">
              <a:rPr lang="en-US" sz="1200">
                <a:solidFill>
                  <a:schemeClr val="bg1"/>
                </a:solidFill>
                <a:latin typeface="Arial" pitchFamily="34" charset="0"/>
              </a:rPr>
              <a:pPr algn="ctr"/>
              <a:t>8</a:t>
            </a:fld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867400"/>
            <a:ext cx="39527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Difference = $7,915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3810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5100" u="sng" dirty="0" err="1" smtClean="0"/>
              <a:t>Tredyffrin</a:t>
            </a:r>
            <a:r>
              <a:rPr lang="en-US" sz="5100" u="sng" dirty="0" smtClean="0"/>
              <a:t> S.D</a:t>
            </a:r>
            <a:r>
              <a:rPr lang="en-US" sz="5100" dirty="0" smtClean="0"/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500" dirty="0" smtClean="0"/>
              <a:t>Tax rate: 11.9 mil</a:t>
            </a:r>
          </a:p>
          <a:p>
            <a:pPr>
              <a:buFont typeface="Wingdings" pitchFamily="2" charset="2"/>
              <a:buChar char="Ø"/>
            </a:pPr>
            <a:r>
              <a:rPr lang="en-US" sz="4500" dirty="0" smtClean="0"/>
              <a:t>Local tax revenue per child: $14,861</a:t>
            </a:r>
          </a:p>
          <a:p>
            <a:pPr>
              <a:buFont typeface="Wingdings" pitchFamily="2" charset="2"/>
              <a:buChar char="Ø"/>
            </a:pPr>
            <a:r>
              <a:rPr lang="en-US" sz="4500" dirty="0" smtClean="0"/>
              <a:t>State per student contribution: $2,725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500" b="1" dirty="0" smtClean="0"/>
              <a:t>Total per student: $17,586</a:t>
            </a:r>
          </a:p>
          <a:p>
            <a:pPr eaLnBrk="1" hangingPunct="1">
              <a:buNone/>
            </a:pPr>
            <a:r>
              <a:rPr lang="en-US" dirty="0" smtClean="0"/>
              <a:t>		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3886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3000" u="sng" dirty="0" smtClean="0"/>
              <a:t>Reading S.D.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700" dirty="0" smtClean="0"/>
              <a:t>Tax rate: 23.3 mil</a:t>
            </a:r>
          </a:p>
          <a:p>
            <a:pPr>
              <a:buFont typeface="Wingdings" pitchFamily="2" charset="2"/>
              <a:buChar char="Ø"/>
            </a:pPr>
            <a:r>
              <a:rPr lang="en-US" sz="2700" dirty="0" smtClean="0"/>
              <a:t>Local tax revenue per child: $2,267</a:t>
            </a:r>
          </a:p>
          <a:p>
            <a:pPr>
              <a:buFont typeface="Wingdings" pitchFamily="2" charset="2"/>
              <a:buChar char="Ø"/>
            </a:pPr>
            <a:r>
              <a:rPr lang="en-US" sz="2700" dirty="0" smtClean="0"/>
              <a:t>State per student contribution: $8,955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700" b="1" dirty="0" smtClean="0"/>
              <a:t>Total per student: $11,222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000" dirty="0" smtClean="0">
                <a:solidFill>
                  <a:srgbClr val="002060"/>
                </a:solidFill>
              </a:rPr>
              <a:t>Local </a:t>
            </a:r>
            <a:r>
              <a:rPr lang="en-US" sz="3000" i="1" dirty="0" smtClean="0">
                <a:solidFill>
                  <a:srgbClr val="002060"/>
                </a:solidFill>
              </a:rPr>
              <a:t>Effort </a:t>
            </a:r>
            <a:r>
              <a:rPr lang="en-US" sz="3000" dirty="0" smtClean="0">
                <a:solidFill>
                  <a:srgbClr val="002060"/>
                </a:solidFill>
              </a:rPr>
              <a:t>is Not the Problem: </a:t>
            </a:r>
          </a:p>
          <a:p>
            <a:pPr lvl="0" algn="ctr">
              <a:spcBef>
                <a:spcPct val="0"/>
              </a:spcBef>
            </a:pPr>
            <a:r>
              <a:rPr lang="en-US" sz="3000" dirty="0" err="1" smtClean="0">
                <a:solidFill>
                  <a:srgbClr val="002060"/>
                </a:solidFill>
              </a:rPr>
              <a:t>Tredyffrin</a:t>
            </a:r>
            <a:r>
              <a:rPr lang="en-US" sz="3000" dirty="0" smtClean="0">
                <a:solidFill>
                  <a:srgbClr val="002060"/>
                </a:solidFill>
              </a:rPr>
              <a:t> vs. Reading 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1279524"/>
            <a:ext cx="533400" cy="24447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ctr"/>
            <a:fld id="{995AEF22-3727-4354-8F1F-B70B3C9DA6DB}" type="slidenum">
              <a:rPr lang="en-US" sz="1200">
                <a:solidFill>
                  <a:schemeClr val="bg1"/>
                </a:solidFill>
                <a:latin typeface="Arial" pitchFamily="34" charset="0"/>
              </a:rPr>
              <a:pPr algn="ctr"/>
              <a:t>9</a:t>
            </a:fld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867400"/>
            <a:ext cx="39527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Difference = $6,364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1E91A8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2462</Words>
  <Application>Microsoft Office PowerPoint</Application>
  <PresentationFormat>On-screen Show (4:3)</PresentationFormat>
  <Paragraphs>650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1_Median</vt:lpstr>
      <vt:lpstr> </vt:lpstr>
      <vt:lpstr>About the Public Interest Law Center</vt:lpstr>
      <vt:lpstr>The Long Term Problem</vt:lpstr>
      <vt:lpstr>Sources of Pennsylvania Education Funds</vt:lpstr>
      <vt:lpstr>How does Pennsylvania compare?</vt:lpstr>
      <vt:lpstr>Ratio of State and Local Money Spent on Rich Districts vs. Poor Districts</vt:lpstr>
      <vt:lpstr>Tax Disparity in Delaware County</vt:lpstr>
      <vt:lpstr>Slide 8</vt:lpstr>
      <vt:lpstr>Slide 9</vt:lpstr>
      <vt:lpstr>Which District Needs More? More ?</vt:lpstr>
      <vt:lpstr>How did we get here?</vt:lpstr>
      <vt:lpstr> Uncomfortable Realities </vt:lpstr>
      <vt:lpstr> The Accident of Birth: Lower Merion and Philadelphia Revenues Per Student (2015 $) </vt:lpstr>
      <vt:lpstr>The Recent History</vt:lpstr>
      <vt:lpstr>The movement towards adequacy</vt:lpstr>
      <vt:lpstr>2011 Cuts Hit Poorer Districts Hardest</vt:lpstr>
      <vt:lpstr>Effects of Massive State Cuts</vt:lpstr>
      <vt:lpstr>Philadelphia’s Burden of 2011 Cuts</vt:lpstr>
      <vt:lpstr>Philadelphia Dramatically Increases Local Funding</vt:lpstr>
      <vt:lpstr>Effects of Massive State Cuts in Philadelphia</vt:lpstr>
      <vt:lpstr>Governor Wolf’s Initial Proposal</vt:lpstr>
      <vt:lpstr>Basic Education Funding Commission Formula  (Enacted July 2016)</vt:lpstr>
      <vt:lpstr>Basic Education Funding Commission Formula (Enacted July 2016)</vt:lpstr>
      <vt:lpstr>Funding Formula Demonstrates the Unfairness of the Current System</vt:lpstr>
      <vt:lpstr>Funding Formula Demonstrates Racial  Inequities in Current Funding</vt:lpstr>
      <vt:lpstr>How much do school districts need today?</vt:lpstr>
      <vt:lpstr>$3-4 Billion would be impossible to raise…</vt:lpstr>
      <vt:lpstr>Does the Funding Formula Make the System Fair? No.</vt:lpstr>
      <vt:lpstr>Why does this matter?</vt:lpstr>
      <vt:lpstr>Why should we care? (Besides the obvious.)</vt:lpstr>
      <vt:lpstr>In Summary</vt:lpstr>
      <vt:lpstr>The Path Ahead</vt:lpstr>
      <vt:lpstr>   The Governor’s 2017-18 Budget Proposal</vt:lpstr>
      <vt:lpstr>Need vs. the Governor’s Budget Proposal</vt:lpstr>
      <vt:lpstr>The Year Ahead for School Districts</vt:lpstr>
      <vt:lpstr>The Challenges ahead for Philadelphia</vt:lpstr>
      <vt:lpstr>Other Legislative Challenges Ahead</vt:lpstr>
      <vt:lpstr>SB 76: A Disaster</vt:lpstr>
      <vt:lpstr>State Education Funding after SB 76</vt:lpstr>
      <vt:lpstr>Other Legislative Challenges: Charters</vt:lpstr>
      <vt:lpstr>2014-2015 Proportions of Special Education Students Served in Public Schools in Philadelphia (By Type of Disability)</vt:lpstr>
      <vt:lpstr>HB 250: Expansion of business tax credits </vt:lpstr>
      <vt:lpstr>Other Legislative Challenges: Medicaid Reduction</vt:lpstr>
      <vt:lpstr>School Funding Lawsuit</vt:lpstr>
      <vt:lpstr>William Penn SD et al., v. PDE et al.: Petition</vt:lpstr>
      <vt:lpstr>William Penn SD et al., v. PDE et al.: Petitioners</vt:lpstr>
      <vt:lpstr>   William Penn SD et al., v. PDE et al.:Respondents </vt:lpstr>
      <vt:lpstr>William Penn SD et al., v. PDE et al.: Remedy</vt:lpstr>
      <vt:lpstr>William Penn SD et al., v. PDE et al.: Current Status: </vt:lpstr>
      <vt:lpstr>September 2016: Oral argument</vt:lpstr>
      <vt:lpstr>September 2016: Oral argument</vt:lpstr>
      <vt:lpstr>William Penn SD et al., v. PDE et al.: Legal Arguments  by the Governor and Legislators</vt:lpstr>
      <vt:lpstr>William Penn SD et al., v. PDE et al.: Legal Arguments by the Families and School Districts </vt:lpstr>
      <vt:lpstr>Has this been done before?</vt:lpstr>
      <vt:lpstr>What’s the Matter with Kansas Pennsylvania?</vt:lpstr>
      <vt:lpstr>Will this help?</vt:lpstr>
      <vt:lpstr>The Campaign for Fair Education Funding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2017-03-17T14:57:45Z</dcterms:created>
  <dcterms:modified xsi:type="dcterms:W3CDTF">2017-03-17T14:58:07Z</dcterms:modified>
</cp:coreProperties>
</file>